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0"/>
  </p:notesMasterIdLst>
  <p:sldIdLst>
    <p:sldId id="256" r:id="rId2"/>
    <p:sldId id="299" r:id="rId3"/>
    <p:sldId id="275" r:id="rId4"/>
    <p:sldId id="276" r:id="rId5"/>
    <p:sldId id="282" r:id="rId6"/>
    <p:sldId id="296" r:id="rId7"/>
    <p:sldId id="297" r:id="rId8"/>
    <p:sldId id="300" r:id="rId9"/>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3300"/>
    <a:srgbClr val="FFFF66"/>
    <a:srgbClr val="FF00FF"/>
    <a:srgbClr val="3366FF"/>
    <a:srgbClr val="66CCFF"/>
    <a:srgbClr val="808000"/>
    <a:srgbClr val="FF6699"/>
    <a:srgbClr val="FF66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152" autoAdjust="0"/>
    <p:restoredTop sz="93322" autoAdjust="0"/>
  </p:normalViewPr>
  <p:slideViewPr>
    <p:cSldViewPr>
      <p:cViewPr>
        <p:scale>
          <a:sx n="59" d="100"/>
          <a:sy n="59" d="100"/>
        </p:scale>
        <p:origin x="-1878" y="-5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DB97B0F9-32B4-4051-A313-7BA5182953D3}" type="datetimeFigureOut">
              <a:rPr lang="ar-IQ"/>
              <a:pPr>
                <a:defRPr/>
              </a:pPr>
              <a:t>17/04/1440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IQ"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A1E20BE0-DB13-4BD2-AA37-57E2EE1100D0}" type="slidenum">
              <a:rPr lang="ar-IQ"/>
              <a:pPr>
                <a:defRPr/>
              </a:pPr>
              <a:t>‹#›</a:t>
            </a:fld>
            <a:endParaRPr lang="ar-IQ"/>
          </a:p>
        </p:txBody>
      </p:sp>
    </p:spTree>
    <p:extLst>
      <p:ext uri="{BB962C8B-B14F-4D97-AF65-F5344CB8AC3E}">
        <p14:creationId xmlns:p14="http://schemas.microsoft.com/office/powerpoint/2010/main" val="3612992513"/>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ctrTitle"/>
          </p:nvPr>
        </p:nvSpPr>
        <p:spPr>
          <a:xfrm>
            <a:off x="381000" y="4853411"/>
            <a:ext cx="8458200" cy="1222375"/>
          </a:xfrm>
        </p:spPr>
        <p:txBody>
          <a:bodyPr anchor="t"/>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5" name="عنصر نائب للتاريخ 15"/>
          <p:cNvSpPr>
            <a:spLocks noGrp="1"/>
          </p:cNvSpPr>
          <p:nvPr>
            <p:ph type="dt" sz="half" idx="10"/>
          </p:nvPr>
        </p:nvSpPr>
        <p:spPr/>
        <p:txBody>
          <a:bodyPr/>
          <a:lstStyle>
            <a:lvl1pPr>
              <a:defRPr/>
            </a:lvl1pPr>
          </a:lstStyle>
          <a:p>
            <a:pPr>
              <a:defRPr/>
            </a:pPr>
            <a:fld id="{57436303-1A76-45A5-AEA1-31D6E249A4D7}" type="datetimeFigureOut">
              <a:rPr lang="ar-IQ"/>
              <a:pPr>
                <a:defRPr/>
              </a:pPr>
              <a:t>17/04/1440</a:t>
            </a:fld>
            <a:endParaRPr lang="ar-IQ"/>
          </a:p>
        </p:txBody>
      </p:sp>
      <p:sp>
        <p:nvSpPr>
          <p:cNvPr id="6" name="عنصر نائب للتذييل 1"/>
          <p:cNvSpPr>
            <a:spLocks noGrp="1"/>
          </p:cNvSpPr>
          <p:nvPr>
            <p:ph type="ftr" sz="quarter" idx="11"/>
          </p:nvPr>
        </p:nvSpPr>
        <p:spPr/>
        <p:txBody>
          <a:bodyPr/>
          <a:lstStyle>
            <a:lvl1pPr>
              <a:defRPr/>
            </a:lvl1pPr>
          </a:lstStyle>
          <a:p>
            <a:pPr>
              <a:defRPr/>
            </a:pPr>
            <a:endParaRPr lang="ar-IQ"/>
          </a:p>
        </p:txBody>
      </p:sp>
      <p:sp>
        <p:nvSpPr>
          <p:cNvPr id="7" name="عنصر نائب لرقم الشريحة 14"/>
          <p:cNvSpPr>
            <a:spLocks noGrp="1"/>
          </p:cNvSpPr>
          <p:nvPr>
            <p:ph type="sldNum" sz="quarter" idx="12"/>
          </p:nvPr>
        </p:nvSpPr>
        <p:spPr>
          <a:xfrm>
            <a:off x="8229600" y="6473825"/>
            <a:ext cx="758825" cy="247650"/>
          </a:xfrm>
        </p:spPr>
        <p:txBody>
          <a:bodyPr/>
          <a:lstStyle>
            <a:lvl1pPr>
              <a:defRPr/>
            </a:lvl1pPr>
          </a:lstStyle>
          <a:p>
            <a:pPr>
              <a:defRPr/>
            </a:pPr>
            <a:fld id="{C1EE8283-9765-4B72-BB1F-73B2A2ED9308}" type="slidenum">
              <a:rPr lang="ar-IQ"/>
              <a:pPr>
                <a:defRPr/>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0"/>
          <p:cNvSpPr>
            <a:spLocks noGrp="1"/>
          </p:cNvSpPr>
          <p:nvPr>
            <p:ph type="dt" sz="half" idx="10"/>
          </p:nvPr>
        </p:nvSpPr>
        <p:spPr/>
        <p:txBody>
          <a:bodyPr/>
          <a:lstStyle>
            <a:lvl1pPr>
              <a:defRPr/>
            </a:lvl1pPr>
          </a:lstStyle>
          <a:p>
            <a:pPr>
              <a:defRPr/>
            </a:pPr>
            <a:fld id="{19E69396-4587-4E9E-A327-0213BD5718C8}" type="datetimeFigureOut">
              <a:rPr lang="ar-IQ"/>
              <a:pPr>
                <a:defRPr/>
              </a:pPr>
              <a:t>17/04/1440</a:t>
            </a:fld>
            <a:endParaRPr lang="ar-IQ"/>
          </a:p>
        </p:txBody>
      </p:sp>
      <p:sp>
        <p:nvSpPr>
          <p:cNvPr id="5" name="عنصر نائب للتذييل 27"/>
          <p:cNvSpPr>
            <a:spLocks noGrp="1"/>
          </p:cNvSpPr>
          <p:nvPr>
            <p:ph type="ftr" sz="quarter" idx="11"/>
          </p:nvPr>
        </p:nvSpPr>
        <p:spPr/>
        <p:txBody>
          <a:bodyPr/>
          <a:lstStyle>
            <a:lvl1pPr>
              <a:defRPr/>
            </a:lvl1pPr>
          </a:lstStyle>
          <a:p>
            <a:pPr>
              <a:defRPr/>
            </a:pPr>
            <a:endParaRPr lang="ar-IQ"/>
          </a:p>
        </p:txBody>
      </p:sp>
      <p:sp>
        <p:nvSpPr>
          <p:cNvPr id="6" name="عنصر نائب لرقم الشريحة 4"/>
          <p:cNvSpPr>
            <a:spLocks noGrp="1"/>
          </p:cNvSpPr>
          <p:nvPr>
            <p:ph type="sldNum" sz="quarter" idx="12"/>
          </p:nvPr>
        </p:nvSpPr>
        <p:spPr/>
        <p:txBody>
          <a:bodyPr/>
          <a:lstStyle>
            <a:lvl1pPr>
              <a:defRPr/>
            </a:lvl1pPr>
          </a:lstStyle>
          <a:p>
            <a:pPr>
              <a:defRPr/>
            </a:pPr>
            <a:fld id="{2E83A20A-87BC-41CC-814C-54819A0F5A3F}" type="slidenum">
              <a:rPr lang="ar-IQ"/>
              <a:pPr>
                <a:defRPr/>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E417F2CC-19F8-41FA-938B-37DB673B77C8}" type="datetimeFigureOut">
              <a:rPr lang="ar-IQ"/>
              <a:pPr>
                <a:defRPr/>
              </a:pPr>
              <a:t>17/04/1440</a:t>
            </a:fld>
            <a:endParaRPr lang="ar-IQ"/>
          </a:p>
        </p:txBody>
      </p:sp>
      <p:sp>
        <p:nvSpPr>
          <p:cNvPr id="5" name="عنصر نائب للتذييل 4"/>
          <p:cNvSpPr>
            <a:spLocks noGrp="1"/>
          </p:cNvSpPr>
          <p:nvPr>
            <p:ph type="ftr" sz="quarter" idx="11"/>
          </p:nvPr>
        </p:nvSpPr>
        <p:spPr/>
        <p:txBody>
          <a:bodyPr/>
          <a:lstStyle>
            <a:lvl1pPr>
              <a:defRPr/>
            </a:lvl1pPr>
          </a:lstStyle>
          <a:p>
            <a:pPr>
              <a:defRPr/>
            </a:pPr>
            <a:endParaRPr lang="ar-IQ"/>
          </a:p>
        </p:txBody>
      </p:sp>
      <p:sp>
        <p:nvSpPr>
          <p:cNvPr id="6" name="عنصر نائب لرقم الشريحة 5"/>
          <p:cNvSpPr>
            <a:spLocks noGrp="1"/>
          </p:cNvSpPr>
          <p:nvPr>
            <p:ph type="sldNum" sz="quarter" idx="12"/>
          </p:nvPr>
        </p:nvSpPr>
        <p:spPr/>
        <p:txBody>
          <a:bodyPr/>
          <a:lstStyle>
            <a:lvl1pPr>
              <a:defRPr/>
            </a:lvl1pPr>
          </a:lstStyle>
          <a:p>
            <a:pPr>
              <a:defRPr/>
            </a:pPr>
            <a:fld id="{758278E8-2BF2-43AC-B2E9-0B3484665269}" type="slidenum">
              <a:rPr lang="ar-IQ"/>
              <a:pPr>
                <a:defRPr/>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lang="ar-SA" smtClean="0"/>
              <a:t>انقر لتحرير نمط العنوان الرئيسي</a:t>
            </a:r>
            <a:endParaRPr lang="en-US"/>
          </a:p>
        </p:txBody>
      </p:sp>
      <p:sp>
        <p:nvSpPr>
          <p:cNvPr id="27" name="عنصر نائب للمحتوى 26"/>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4"/>
          <p:cNvSpPr>
            <a:spLocks noGrp="1"/>
          </p:cNvSpPr>
          <p:nvPr>
            <p:ph type="dt" sz="half" idx="10"/>
          </p:nvPr>
        </p:nvSpPr>
        <p:spPr/>
        <p:txBody>
          <a:bodyPr/>
          <a:lstStyle>
            <a:lvl1pPr>
              <a:defRPr/>
            </a:lvl1pPr>
          </a:lstStyle>
          <a:p>
            <a:pPr>
              <a:defRPr/>
            </a:pPr>
            <a:fld id="{ECD9B051-81C9-467C-BD8A-BC93A6B0FE30}" type="datetimeFigureOut">
              <a:rPr lang="ar-IQ"/>
              <a:pPr>
                <a:defRPr/>
              </a:pPr>
              <a:t>17/04/1440</a:t>
            </a:fld>
            <a:endParaRPr lang="ar-IQ"/>
          </a:p>
        </p:txBody>
      </p:sp>
      <p:sp>
        <p:nvSpPr>
          <p:cNvPr id="5" name="عنصر نائب للتذييل 18"/>
          <p:cNvSpPr>
            <a:spLocks noGrp="1"/>
          </p:cNvSpPr>
          <p:nvPr>
            <p:ph type="ftr" sz="quarter" idx="11"/>
          </p:nvPr>
        </p:nvSpPr>
        <p:spPr>
          <a:xfrm>
            <a:off x="3581400" y="76200"/>
            <a:ext cx="2895600" cy="288925"/>
          </a:xfrm>
        </p:spPr>
        <p:txBody>
          <a:bodyPr/>
          <a:lstStyle>
            <a:lvl1pPr>
              <a:defRPr/>
            </a:lvl1pPr>
          </a:lstStyle>
          <a:p>
            <a:pPr>
              <a:defRPr/>
            </a:pPr>
            <a:endParaRPr lang="ar-IQ"/>
          </a:p>
        </p:txBody>
      </p:sp>
      <p:sp>
        <p:nvSpPr>
          <p:cNvPr id="6" name="عنصر نائب لرقم الشريحة 15"/>
          <p:cNvSpPr>
            <a:spLocks noGrp="1"/>
          </p:cNvSpPr>
          <p:nvPr>
            <p:ph type="sldNum" sz="quarter" idx="12"/>
          </p:nvPr>
        </p:nvSpPr>
        <p:spPr>
          <a:xfrm>
            <a:off x="8229600" y="6473825"/>
            <a:ext cx="758825" cy="247650"/>
          </a:xfrm>
        </p:spPr>
        <p:txBody>
          <a:bodyPr/>
          <a:lstStyle>
            <a:lvl1pPr>
              <a:defRPr/>
            </a:lvl1pPr>
          </a:lstStyle>
          <a:p>
            <a:pPr>
              <a:defRPr/>
            </a:pPr>
            <a:fld id="{B5B30DE0-0986-4BD1-9D56-07EA07857F52}" type="slidenum">
              <a:rPr lang="ar-IQ"/>
              <a:pPr>
                <a:defRPr/>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lang="ar-SA" smtClean="0"/>
              <a:t>انقر لتحرير نمط العنوان الرئيسي</a:t>
            </a:r>
            <a:endParaRPr lang="en-US"/>
          </a:p>
        </p:txBody>
      </p:sp>
      <p:sp>
        <p:nvSpPr>
          <p:cNvPr id="5" name="عنصر نائب للتاريخ 18"/>
          <p:cNvSpPr>
            <a:spLocks noGrp="1"/>
          </p:cNvSpPr>
          <p:nvPr>
            <p:ph type="dt" sz="half" idx="10"/>
          </p:nvPr>
        </p:nvSpPr>
        <p:spPr/>
        <p:txBody>
          <a:bodyPr/>
          <a:lstStyle>
            <a:lvl1pPr>
              <a:defRPr/>
            </a:lvl1pPr>
          </a:lstStyle>
          <a:p>
            <a:pPr>
              <a:defRPr/>
            </a:pPr>
            <a:fld id="{C44EC12B-8919-47E4-A393-508B1BAD40F1}" type="datetimeFigureOut">
              <a:rPr lang="ar-IQ"/>
              <a:pPr>
                <a:defRPr/>
              </a:pPr>
              <a:t>17/04/1440</a:t>
            </a:fld>
            <a:endParaRPr lang="ar-IQ"/>
          </a:p>
        </p:txBody>
      </p:sp>
      <p:sp>
        <p:nvSpPr>
          <p:cNvPr id="7" name="عنصر نائب للتذييل 10"/>
          <p:cNvSpPr>
            <a:spLocks noGrp="1"/>
          </p:cNvSpPr>
          <p:nvPr>
            <p:ph type="ftr" sz="quarter" idx="11"/>
          </p:nvPr>
        </p:nvSpPr>
        <p:spPr/>
        <p:txBody>
          <a:bodyPr/>
          <a:lstStyle>
            <a:lvl1pPr>
              <a:defRPr/>
            </a:lvl1pPr>
          </a:lstStyle>
          <a:p>
            <a:pPr>
              <a:defRPr/>
            </a:pPr>
            <a:endParaRPr lang="ar-IQ"/>
          </a:p>
        </p:txBody>
      </p:sp>
      <p:sp>
        <p:nvSpPr>
          <p:cNvPr id="9" name="عنصر نائب لرقم الشريحة 15"/>
          <p:cNvSpPr>
            <a:spLocks noGrp="1"/>
          </p:cNvSpPr>
          <p:nvPr>
            <p:ph type="sldNum" sz="quarter" idx="12"/>
          </p:nvPr>
        </p:nvSpPr>
        <p:spPr/>
        <p:txBody>
          <a:bodyPr/>
          <a:lstStyle>
            <a:lvl1pPr>
              <a:defRPr/>
            </a:lvl1pPr>
          </a:lstStyle>
          <a:p>
            <a:pPr>
              <a:defRPr/>
            </a:pPr>
            <a:fld id="{B61C4919-BEE4-47F9-B77A-4716872AA836}"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0"/>
          <p:cNvSpPr>
            <a:spLocks noGrp="1"/>
          </p:cNvSpPr>
          <p:nvPr>
            <p:ph type="dt" sz="half" idx="10"/>
          </p:nvPr>
        </p:nvSpPr>
        <p:spPr/>
        <p:txBody>
          <a:bodyPr/>
          <a:lstStyle>
            <a:lvl1pPr>
              <a:defRPr/>
            </a:lvl1pPr>
          </a:lstStyle>
          <a:p>
            <a:pPr>
              <a:defRPr/>
            </a:pPr>
            <a:fld id="{CFB14741-5A98-4F7E-BD68-7F961007F712}" type="datetimeFigureOut">
              <a:rPr lang="ar-IQ"/>
              <a:pPr>
                <a:defRPr/>
              </a:pPr>
              <a:t>17/04/1440</a:t>
            </a:fld>
            <a:endParaRPr lang="ar-IQ"/>
          </a:p>
        </p:txBody>
      </p:sp>
      <p:sp>
        <p:nvSpPr>
          <p:cNvPr id="6" name="عنصر نائب للتذييل 27"/>
          <p:cNvSpPr>
            <a:spLocks noGrp="1"/>
          </p:cNvSpPr>
          <p:nvPr>
            <p:ph type="ftr" sz="quarter" idx="11"/>
          </p:nvPr>
        </p:nvSpPr>
        <p:spPr/>
        <p:txBody>
          <a:bodyPr/>
          <a:lstStyle>
            <a:lvl1pPr>
              <a:defRPr/>
            </a:lvl1pPr>
          </a:lstStyle>
          <a:p>
            <a:pPr>
              <a:defRPr/>
            </a:pPr>
            <a:endParaRPr lang="ar-IQ"/>
          </a:p>
        </p:txBody>
      </p:sp>
      <p:sp>
        <p:nvSpPr>
          <p:cNvPr id="7" name="عنصر نائب لرقم الشريحة 4"/>
          <p:cNvSpPr>
            <a:spLocks noGrp="1"/>
          </p:cNvSpPr>
          <p:nvPr>
            <p:ph type="sldNum" sz="quarter" idx="12"/>
          </p:nvPr>
        </p:nvSpPr>
        <p:spPr/>
        <p:txBody>
          <a:bodyPr/>
          <a:lstStyle>
            <a:lvl1pPr>
              <a:defRPr/>
            </a:lvl1pPr>
          </a:lstStyle>
          <a:p>
            <a:pPr>
              <a:defRPr/>
            </a:pPr>
            <a:fld id="{42ECF753-61A7-4ED8-9816-2841DA8A3E07}" type="slidenum">
              <a:rPr lang="ar-IQ"/>
              <a:pPr>
                <a:defRPr/>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7"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title"/>
          </p:nvPr>
        </p:nvSpPr>
        <p:spPr>
          <a:xfrm>
            <a:off x="304800" y="5410200"/>
            <a:ext cx="8610600" cy="882650"/>
          </a:xfrm>
        </p:spPr>
        <p:txBody>
          <a:bodyPr/>
          <a:lstStyle>
            <a:lvl1pPr>
              <a:defRPr/>
            </a:lvl1pPr>
          </a:lstStyle>
          <a:p>
            <a:r>
              <a:rPr lang="ar-SA" smtClean="0"/>
              <a:t>انقر لتحرير نمط العنوان الرئيسي</a:t>
            </a:r>
            <a:endParaRPr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8" name="عنصر نائب للتاريخ 9"/>
          <p:cNvSpPr>
            <a:spLocks noGrp="1"/>
          </p:cNvSpPr>
          <p:nvPr>
            <p:ph type="dt" sz="half" idx="10"/>
          </p:nvPr>
        </p:nvSpPr>
        <p:spPr/>
        <p:txBody>
          <a:bodyPr/>
          <a:lstStyle>
            <a:lvl1pPr>
              <a:defRPr/>
            </a:lvl1pPr>
          </a:lstStyle>
          <a:p>
            <a:pPr>
              <a:defRPr/>
            </a:pPr>
            <a:fld id="{95401D57-0C20-464F-9BB2-52BE526A3235}" type="datetimeFigureOut">
              <a:rPr lang="ar-IQ"/>
              <a:pPr>
                <a:defRPr/>
              </a:pPr>
              <a:t>17/04/1440</a:t>
            </a:fld>
            <a:endParaRPr lang="ar-IQ"/>
          </a:p>
        </p:txBody>
      </p:sp>
      <p:sp>
        <p:nvSpPr>
          <p:cNvPr id="9" name="عنصر نائب للتذييل 5"/>
          <p:cNvSpPr>
            <a:spLocks noGrp="1"/>
          </p:cNvSpPr>
          <p:nvPr>
            <p:ph type="ftr" sz="quarter" idx="11"/>
          </p:nvPr>
        </p:nvSpPr>
        <p:spPr/>
        <p:txBody>
          <a:bodyPr/>
          <a:lstStyle>
            <a:lvl1pPr>
              <a:defRPr/>
            </a:lvl1pPr>
          </a:lstStyle>
          <a:p>
            <a:pPr>
              <a:defRPr/>
            </a:pPr>
            <a:endParaRPr lang="ar-IQ"/>
          </a:p>
        </p:txBody>
      </p:sp>
      <p:sp>
        <p:nvSpPr>
          <p:cNvPr id="10" name="عنصر نائب لرقم الشريحة 6"/>
          <p:cNvSpPr>
            <a:spLocks noGrp="1"/>
          </p:cNvSpPr>
          <p:nvPr>
            <p:ph type="sldNum" sz="quarter" idx="12"/>
          </p:nvPr>
        </p:nvSpPr>
        <p:spPr>
          <a:xfrm>
            <a:off x="8229600" y="6477000"/>
            <a:ext cx="762000" cy="247650"/>
          </a:xfrm>
        </p:spPr>
        <p:txBody>
          <a:bodyPr/>
          <a:lstStyle>
            <a:lvl1pPr>
              <a:defRPr/>
            </a:lvl1pPr>
          </a:lstStyle>
          <a:p>
            <a:pPr>
              <a:defRPr/>
            </a:pPr>
            <a:fld id="{F295B091-1965-4FE5-809F-2628DEDEBF89}" type="slidenum">
              <a:rPr lang="ar-IQ"/>
              <a:pPr>
                <a:defRPr/>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3" name="عنصر نائب للتاريخ 10"/>
          <p:cNvSpPr>
            <a:spLocks noGrp="1"/>
          </p:cNvSpPr>
          <p:nvPr>
            <p:ph type="dt" sz="half" idx="10"/>
          </p:nvPr>
        </p:nvSpPr>
        <p:spPr/>
        <p:txBody>
          <a:bodyPr/>
          <a:lstStyle>
            <a:lvl1pPr>
              <a:defRPr/>
            </a:lvl1pPr>
          </a:lstStyle>
          <a:p>
            <a:pPr>
              <a:defRPr/>
            </a:pPr>
            <a:fld id="{B5FDEFA7-0E33-4711-ACB1-07B47BAE6453}" type="datetimeFigureOut">
              <a:rPr lang="ar-IQ"/>
              <a:pPr>
                <a:defRPr/>
              </a:pPr>
              <a:t>17/04/1440</a:t>
            </a:fld>
            <a:endParaRPr lang="ar-IQ"/>
          </a:p>
        </p:txBody>
      </p:sp>
      <p:sp>
        <p:nvSpPr>
          <p:cNvPr id="4" name="عنصر نائب للتذييل 27"/>
          <p:cNvSpPr>
            <a:spLocks noGrp="1"/>
          </p:cNvSpPr>
          <p:nvPr>
            <p:ph type="ftr" sz="quarter" idx="11"/>
          </p:nvPr>
        </p:nvSpPr>
        <p:spPr/>
        <p:txBody>
          <a:bodyPr/>
          <a:lstStyle>
            <a:lvl1pPr>
              <a:defRPr/>
            </a:lvl1pPr>
          </a:lstStyle>
          <a:p>
            <a:pPr>
              <a:defRPr/>
            </a:pPr>
            <a:endParaRPr lang="ar-IQ"/>
          </a:p>
        </p:txBody>
      </p:sp>
      <p:sp>
        <p:nvSpPr>
          <p:cNvPr id="5" name="عنصر نائب لرقم الشريحة 4"/>
          <p:cNvSpPr>
            <a:spLocks noGrp="1"/>
          </p:cNvSpPr>
          <p:nvPr>
            <p:ph type="sldNum" sz="quarter" idx="12"/>
          </p:nvPr>
        </p:nvSpPr>
        <p:spPr/>
        <p:txBody>
          <a:bodyPr/>
          <a:lstStyle>
            <a:lvl1pPr>
              <a:defRPr/>
            </a:lvl1pPr>
          </a:lstStyle>
          <a:p>
            <a:pPr>
              <a:defRPr/>
            </a:pPr>
            <a:fld id="{10BB4087-7117-43EB-A63F-738540B5EB2D}" type="slidenum">
              <a:rPr lang="ar-IQ"/>
              <a:pPr>
                <a:defRPr/>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2"/>
          <p:cNvSpPr>
            <a:spLocks noGrp="1"/>
          </p:cNvSpPr>
          <p:nvPr>
            <p:ph type="dt" sz="half" idx="10"/>
          </p:nvPr>
        </p:nvSpPr>
        <p:spPr/>
        <p:txBody>
          <a:bodyPr/>
          <a:lstStyle>
            <a:lvl1pPr>
              <a:defRPr/>
            </a:lvl1pPr>
          </a:lstStyle>
          <a:p>
            <a:pPr>
              <a:defRPr/>
            </a:pPr>
            <a:fld id="{0522359A-213C-4BAE-BB1B-E7B16A972D32}" type="datetimeFigureOut">
              <a:rPr lang="ar-IQ"/>
              <a:pPr>
                <a:defRPr/>
              </a:pPr>
              <a:t>17/04/1440</a:t>
            </a:fld>
            <a:endParaRPr lang="ar-IQ"/>
          </a:p>
        </p:txBody>
      </p:sp>
      <p:sp>
        <p:nvSpPr>
          <p:cNvPr id="3" name="عنصر نائب للتذييل 23"/>
          <p:cNvSpPr>
            <a:spLocks noGrp="1"/>
          </p:cNvSpPr>
          <p:nvPr>
            <p:ph type="ftr" sz="quarter" idx="11"/>
          </p:nvPr>
        </p:nvSpPr>
        <p:spPr/>
        <p:txBody>
          <a:bodyPr/>
          <a:lstStyle>
            <a:lvl1pPr>
              <a:defRPr/>
            </a:lvl1pPr>
          </a:lstStyle>
          <a:p>
            <a:pPr>
              <a:defRPr/>
            </a:pPr>
            <a:endParaRPr lang="ar-IQ"/>
          </a:p>
        </p:txBody>
      </p:sp>
      <p:sp>
        <p:nvSpPr>
          <p:cNvPr id="4" name="عنصر نائب لرقم الشريحة 6"/>
          <p:cNvSpPr>
            <a:spLocks noGrp="1"/>
          </p:cNvSpPr>
          <p:nvPr>
            <p:ph type="sldNum" sz="quarter" idx="12"/>
          </p:nvPr>
        </p:nvSpPr>
        <p:spPr/>
        <p:txBody>
          <a:bodyPr/>
          <a:lstStyle>
            <a:lvl1pPr>
              <a:defRPr/>
            </a:lvl1pPr>
          </a:lstStyle>
          <a:p>
            <a:pPr>
              <a:defRPr/>
            </a:pPr>
            <a:fld id="{3C0B2BBE-0D6B-44F0-A81A-7B639960A386}" type="slidenum">
              <a:rPr lang="ar-IQ"/>
              <a:pPr>
                <a:defRPr/>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5"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عنوان 11"/>
          <p:cNvSpPr>
            <a:spLocks noGrp="1"/>
          </p:cNvSpPr>
          <p:nvPr>
            <p:ph type="title"/>
          </p:nvPr>
        </p:nvSpPr>
        <p:spPr>
          <a:xfrm>
            <a:off x="457200" y="5486400"/>
            <a:ext cx="8458200" cy="520700"/>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اريخ 24"/>
          <p:cNvSpPr>
            <a:spLocks noGrp="1"/>
          </p:cNvSpPr>
          <p:nvPr>
            <p:ph type="dt" sz="half" idx="10"/>
          </p:nvPr>
        </p:nvSpPr>
        <p:spPr/>
        <p:txBody>
          <a:bodyPr/>
          <a:lstStyle>
            <a:lvl1pPr>
              <a:defRPr/>
            </a:lvl1pPr>
          </a:lstStyle>
          <a:p>
            <a:pPr>
              <a:defRPr/>
            </a:pPr>
            <a:fld id="{1A88F2C7-C220-4131-9EB0-7E5E2207D965}" type="datetimeFigureOut">
              <a:rPr lang="ar-IQ"/>
              <a:pPr>
                <a:defRPr/>
              </a:pPr>
              <a:t>17/04/1440</a:t>
            </a:fld>
            <a:endParaRPr lang="ar-IQ"/>
          </a:p>
        </p:txBody>
      </p:sp>
      <p:sp>
        <p:nvSpPr>
          <p:cNvPr id="7" name="عنصر نائب للتذييل 28"/>
          <p:cNvSpPr>
            <a:spLocks noGrp="1"/>
          </p:cNvSpPr>
          <p:nvPr>
            <p:ph type="ftr" sz="quarter" idx="11"/>
          </p:nvPr>
        </p:nvSpPr>
        <p:spPr/>
        <p:txBody>
          <a:bodyPr/>
          <a:lstStyle>
            <a:lvl1pPr>
              <a:defRPr/>
            </a:lvl1pPr>
          </a:lstStyle>
          <a:p>
            <a:pPr>
              <a:defRPr/>
            </a:pPr>
            <a:endParaRPr lang="ar-IQ"/>
          </a:p>
        </p:txBody>
      </p:sp>
      <p:sp>
        <p:nvSpPr>
          <p:cNvPr id="8" name="عنصر نائب لرقم الشريحة 6"/>
          <p:cNvSpPr>
            <a:spLocks noGrp="1"/>
          </p:cNvSpPr>
          <p:nvPr>
            <p:ph type="sldNum" sz="quarter" idx="12"/>
          </p:nvPr>
        </p:nvSpPr>
        <p:spPr/>
        <p:txBody>
          <a:bodyPr/>
          <a:lstStyle>
            <a:lvl1pPr>
              <a:defRPr/>
            </a:lvl1pPr>
          </a:lstStyle>
          <a:p>
            <a:pPr>
              <a:defRPr/>
            </a:pPr>
            <a:fld id="{EC388E19-2591-4D76-B09F-9039340A6772}" type="slidenum">
              <a:rPr lang="ar-IQ"/>
              <a:pPr>
                <a:defRPr/>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17" name="عنوان 16"/>
          <p:cNvSpPr>
            <a:spLocks noGrp="1"/>
          </p:cNvSpPr>
          <p:nvPr>
            <p:ph type="title"/>
          </p:nvPr>
        </p:nvSpPr>
        <p:spPr>
          <a:xfrm>
            <a:off x="381000" y="4993760"/>
            <a:ext cx="5867400" cy="522288"/>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5" name="عنصر نائب للتاريخ 6"/>
          <p:cNvSpPr>
            <a:spLocks noGrp="1"/>
          </p:cNvSpPr>
          <p:nvPr>
            <p:ph type="dt" sz="half" idx="10"/>
          </p:nvPr>
        </p:nvSpPr>
        <p:spPr/>
        <p:txBody>
          <a:bodyPr/>
          <a:lstStyle>
            <a:lvl1pPr>
              <a:defRPr/>
            </a:lvl1pPr>
          </a:lstStyle>
          <a:p>
            <a:pPr>
              <a:defRPr/>
            </a:pPr>
            <a:fld id="{AB733ECB-336F-41DD-B278-0507423644CD}" type="datetimeFigureOut">
              <a:rPr lang="ar-IQ"/>
              <a:pPr>
                <a:defRPr/>
              </a:pPr>
              <a:t>17/04/1440</a:t>
            </a:fld>
            <a:endParaRPr lang="ar-IQ"/>
          </a:p>
        </p:txBody>
      </p:sp>
      <p:sp>
        <p:nvSpPr>
          <p:cNvPr id="6" name="عنصر نائب للتذييل 4"/>
          <p:cNvSpPr>
            <a:spLocks noGrp="1"/>
          </p:cNvSpPr>
          <p:nvPr>
            <p:ph type="ftr" sz="quarter" idx="11"/>
          </p:nvPr>
        </p:nvSpPr>
        <p:spPr/>
        <p:txBody>
          <a:bodyPr/>
          <a:lstStyle>
            <a:lvl1pPr>
              <a:defRPr/>
            </a:lvl1pPr>
          </a:lstStyle>
          <a:p>
            <a:pPr>
              <a:defRPr/>
            </a:pPr>
            <a:endParaRPr lang="ar-IQ"/>
          </a:p>
        </p:txBody>
      </p:sp>
      <p:sp>
        <p:nvSpPr>
          <p:cNvPr id="7" name="عنصر نائب لرقم الشريحة 30"/>
          <p:cNvSpPr>
            <a:spLocks noGrp="1"/>
          </p:cNvSpPr>
          <p:nvPr>
            <p:ph type="sldNum" sz="quarter" idx="12"/>
          </p:nvPr>
        </p:nvSpPr>
        <p:spPr/>
        <p:txBody>
          <a:bodyPr/>
          <a:lstStyle>
            <a:lvl1pPr>
              <a:defRPr/>
            </a:lvl1pPr>
          </a:lstStyle>
          <a:p>
            <a:pPr>
              <a:defRPr/>
            </a:pPr>
            <a:fld id="{4F588283-B945-47C1-8E32-03E80F9CCA52}" type="slidenum">
              <a:rPr lang="ar-IQ"/>
              <a:pPr>
                <a:defRPr/>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49157" name="عنصر نائب للنص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2FC4E2C3-2E24-4D27-B4EA-F9CA69B62973}" type="datetimeFigureOut">
              <a:rPr lang="ar-IQ"/>
              <a:pPr>
                <a:defRPr/>
              </a:pPr>
              <a:t>17/04/1440</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DDDAF51C-E113-4462-B102-D5B821C707B8}" type="slidenum">
              <a:rPr lang="ar-IQ"/>
              <a:pPr>
                <a:defRPr/>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1"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1" eaLnBrk="0" fontAlgn="base" hangingPunct="0">
        <a:spcBef>
          <a:spcPct val="0"/>
        </a:spcBef>
        <a:spcAft>
          <a:spcPct val="0"/>
        </a:spcAft>
        <a:defRPr sz="3600">
          <a:solidFill>
            <a:schemeClr val="tx2"/>
          </a:solidFill>
          <a:latin typeface="Franklin Gothic Medium" pitchFamily="34" charset="0"/>
          <a:cs typeface="Tahoma" pitchFamily="34" charset="0"/>
        </a:defRPr>
      </a:lvl2pPr>
      <a:lvl3pPr algn="l" rtl="1" eaLnBrk="0" fontAlgn="base" hangingPunct="0">
        <a:spcBef>
          <a:spcPct val="0"/>
        </a:spcBef>
        <a:spcAft>
          <a:spcPct val="0"/>
        </a:spcAft>
        <a:defRPr sz="3600">
          <a:solidFill>
            <a:schemeClr val="tx2"/>
          </a:solidFill>
          <a:latin typeface="Franklin Gothic Medium" pitchFamily="34" charset="0"/>
          <a:cs typeface="Tahoma" pitchFamily="34" charset="0"/>
        </a:defRPr>
      </a:lvl3pPr>
      <a:lvl4pPr algn="l" rtl="1" eaLnBrk="0" fontAlgn="base" hangingPunct="0">
        <a:spcBef>
          <a:spcPct val="0"/>
        </a:spcBef>
        <a:spcAft>
          <a:spcPct val="0"/>
        </a:spcAft>
        <a:defRPr sz="3600">
          <a:solidFill>
            <a:schemeClr val="tx2"/>
          </a:solidFill>
          <a:latin typeface="Franklin Gothic Medium" pitchFamily="34" charset="0"/>
          <a:cs typeface="Tahoma" pitchFamily="34" charset="0"/>
        </a:defRPr>
      </a:lvl4pPr>
      <a:lvl5pPr algn="l" rtl="1" eaLnBrk="0" fontAlgn="base" hangingPunct="0">
        <a:spcBef>
          <a:spcPct val="0"/>
        </a:spcBef>
        <a:spcAft>
          <a:spcPct val="0"/>
        </a:spcAft>
        <a:defRPr sz="3600">
          <a:solidFill>
            <a:schemeClr val="tx2"/>
          </a:solidFill>
          <a:latin typeface="Franklin Gothic Medium" pitchFamily="34" charset="0"/>
          <a:cs typeface="Tahoma" pitchFamily="34" charset="0"/>
        </a:defRPr>
      </a:lvl5pPr>
      <a:lvl6pPr marL="457200" algn="l" rtl="1" fontAlgn="base">
        <a:spcBef>
          <a:spcPct val="0"/>
        </a:spcBef>
        <a:spcAft>
          <a:spcPct val="0"/>
        </a:spcAft>
        <a:defRPr sz="3600">
          <a:solidFill>
            <a:schemeClr val="tx2"/>
          </a:solidFill>
          <a:latin typeface="Franklin Gothic Medium" pitchFamily="34" charset="0"/>
          <a:cs typeface="Tahoma" pitchFamily="34" charset="0"/>
        </a:defRPr>
      </a:lvl6pPr>
      <a:lvl7pPr marL="914400" algn="l" rtl="1" fontAlgn="base">
        <a:spcBef>
          <a:spcPct val="0"/>
        </a:spcBef>
        <a:spcAft>
          <a:spcPct val="0"/>
        </a:spcAft>
        <a:defRPr sz="3600">
          <a:solidFill>
            <a:schemeClr val="tx2"/>
          </a:solidFill>
          <a:latin typeface="Franklin Gothic Medium" pitchFamily="34" charset="0"/>
          <a:cs typeface="Tahoma" pitchFamily="34" charset="0"/>
        </a:defRPr>
      </a:lvl7pPr>
      <a:lvl8pPr marL="1371600" algn="l" rtl="1" fontAlgn="base">
        <a:spcBef>
          <a:spcPct val="0"/>
        </a:spcBef>
        <a:spcAft>
          <a:spcPct val="0"/>
        </a:spcAft>
        <a:defRPr sz="3600">
          <a:solidFill>
            <a:schemeClr val="tx2"/>
          </a:solidFill>
          <a:latin typeface="Franklin Gothic Medium" pitchFamily="34" charset="0"/>
          <a:cs typeface="Tahoma" pitchFamily="34" charset="0"/>
        </a:defRPr>
      </a:lvl8pPr>
      <a:lvl9pPr marL="1828800" algn="l" rtl="1" fontAlgn="base">
        <a:spcBef>
          <a:spcPct val="0"/>
        </a:spcBef>
        <a:spcAft>
          <a:spcPct val="0"/>
        </a:spcAft>
        <a:defRPr sz="3600">
          <a:solidFill>
            <a:schemeClr val="tx2"/>
          </a:solidFill>
          <a:latin typeface="Franklin Gothic Medium" pitchFamily="34" charset="0"/>
          <a:cs typeface="Tahoma" pitchFamily="34" charset="0"/>
        </a:defRPr>
      </a:lvl9pPr>
    </p:titleStyle>
    <p:bodyStyle>
      <a:lvl1pPr marL="342900" indent="-342900" algn="r" rtl="1"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r" rtl="1"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r" rtl="1"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r" rtl="1"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r" rtl="1"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مربع نص 1"/>
          <p:cNvSpPr txBox="1">
            <a:spLocks noChangeArrowheads="1"/>
          </p:cNvSpPr>
          <p:nvPr/>
        </p:nvSpPr>
        <p:spPr bwMode="auto">
          <a:xfrm>
            <a:off x="1928794" y="1428736"/>
            <a:ext cx="5318125" cy="984885"/>
          </a:xfrm>
          <a:prstGeom prst="rect">
            <a:avLst/>
          </a:prstGeom>
          <a:noFill/>
          <a:ln w="9525">
            <a:noFill/>
            <a:miter lim="800000"/>
            <a:headEnd/>
            <a:tailEnd/>
          </a:ln>
        </p:spPr>
        <p:txBody>
          <a:bodyPr>
            <a:spAutoFit/>
          </a:bodyPr>
          <a:lstStyle/>
          <a:p>
            <a:r>
              <a:rPr lang="ar-IQ" dirty="0">
                <a:latin typeface="Franklin Gothic Book"/>
                <a:cs typeface="Tahoma" pitchFamily="34" charset="0"/>
              </a:rPr>
              <a:t>       </a:t>
            </a:r>
          </a:p>
          <a:p>
            <a:endParaRPr lang="ar-IQ" sz="2000" dirty="0">
              <a:latin typeface="Franklin Gothic Book"/>
              <a:cs typeface="Tahoma" pitchFamily="34" charset="0"/>
            </a:endParaRPr>
          </a:p>
          <a:p>
            <a:endParaRPr lang="ar-IQ" sz="2000" dirty="0">
              <a:latin typeface="Franklin Gothic Book"/>
              <a:cs typeface="Tahoma" pitchFamily="34" charset="0"/>
            </a:endParaRPr>
          </a:p>
        </p:txBody>
      </p:sp>
      <p:sp>
        <p:nvSpPr>
          <p:cNvPr id="3" name="شريط إلى الأسفل 2"/>
          <p:cNvSpPr/>
          <p:nvPr/>
        </p:nvSpPr>
        <p:spPr>
          <a:xfrm>
            <a:off x="467544" y="2160"/>
            <a:ext cx="8820472" cy="4365104"/>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15000"/>
              </a:lnSpc>
              <a:spcAft>
                <a:spcPts val="1000"/>
              </a:spcAft>
            </a:pPr>
            <a:r>
              <a:rPr lang="ar-SA" sz="2800" b="1" dirty="0">
                <a:latin typeface="Calibri"/>
                <a:ea typeface="Calibri"/>
                <a:cs typeface="Arial"/>
              </a:rPr>
              <a:t> </a:t>
            </a:r>
            <a:endParaRPr lang="en-US" sz="1600" dirty="0">
              <a:latin typeface="Calibri"/>
              <a:ea typeface="Calibri"/>
              <a:cs typeface="Arial"/>
            </a:endParaRPr>
          </a:p>
          <a:p>
            <a:pPr algn="ctr">
              <a:lnSpc>
                <a:spcPct val="115000"/>
              </a:lnSpc>
              <a:spcAft>
                <a:spcPts val="1000"/>
              </a:spcAft>
            </a:pPr>
            <a:r>
              <a:rPr lang="ar-SA" sz="2800" b="1" dirty="0">
                <a:latin typeface="Calibri"/>
                <a:ea typeface="Calibri"/>
                <a:cs typeface="Arial"/>
              </a:rPr>
              <a:t> </a:t>
            </a:r>
            <a:endParaRPr lang="en-US" sz="1600" dirty="0">
              <a:latin typeface="Calibri"/>
              <a:ea typeface="Calibri"/>
              <a:cs typeface="Arial"/>
            </a:endParaRPr>
          </a:p>
          <a:p>
            <a:pPr algn="ctr">
              <a:lnSpc>
                <a:spcPct val="115000"/>
              </a:lnSpc>
              <a:spcAft>
                <a:spcPts val="1000"/>
              </a:spcAft>
            </a:pPr>
            <a:r>
              <a:rPr lang="ar-SA" sz="2800" b="1" dirty="0">
                <a:latin typeface="Calibri"/>
                <a:ea typeface="Calibri"/>
                <a:cs typeface="Arial"/>
              </a:rPr>
              <a:t> </a:t>
            </a:r>
            <a:endParaRPr lang="en-US" sz="1600" dirty="0">
              <a:latin typeface="Calibri"/>
              <a:ea typeface="Calibri"/>
              <a:cs typeface="Arial"/>
            </a:endParaRPr>
          </a:p>
          <a:p>
            <a:pPr lvl="0">
              <a:lnSpc>
                <a:spcPct val="115000"/>
              </a:lnSpc>
              <a:spcAft>
                <a:spcPts val="1000"/>
              </a:spcAft>
            </a:pPr>
            <a:endParaRPr lang="ar-IQ" sz="2800" i="1" spc="75" dirty="0" smtClean="0">
              <a:solidFill>
                <a:srgbClr val="4F81BD"/>
              </a:solidFill>
              <a:latin typeface="Cambria"/>
              <a:ea typeface="Times New Roman"/>
              <a:cs typeface="Times New Roman"/>
            </a:endParaRPr>
          </a:p>
          <a:p>
            <a:pPr lvl="0">
              <a:lnSpc>
                <a:spcPct val="115000"/>
              </a:lnSpc>
              <a:spcAft>
                <a:spcPts val="1000"/>
              </a:spcAft>
            </a:pPr>
            <a:endParaRPr lang="ar-IQ" sz="2800" i="1" spc="75" dirty="0">
              <a:solidFill>
                <a:srgbClr val="4F81BD"/>
              </a:solidFill>
              <a:latin typeface="Cambria"/>
              <a:ea typeface="Times New Roman"/>
              <a:cs typeface="Times New Roman"/>
            </a:endParaRPr>
          </a:p>
          <a:p>
            <a:pPr lvl="0">
              <a:lnSpc>
                <a:spcPct val="115000"/>
              </a:lnSpc>
              <a:spcAft>
                <a:spcPts val="1000"/>
              </a:spcAft>
            </a:pPr>
            <a:endParaRPr lang="ar-IQ" sz="2800" i="1" spc="75" dirty="0" smtClean="0">
              <a:solidFill>
                <a:srgbClr val="4F81BD"/>
              </a:solidFill>
              <a:latin typeface="Cambria"/>
              <a:ea typeface="Times New Roman"/>
              <a:cs typeface="Times New Roman"/>
            </a:endParaRPr>
          </a:p>
          <a:p>
            <a:pPr lvl="0">
              <a:lnSpc>
                <a:spcPct val="115000"/>
              </a:lnSpc>
              <a:spcAft>
                <a:spcPts val="1000"/>
              </a:spcAft>
            </a:pPr>
            <a:endParaRPr lang="ar-IQ" sz="2800" i="1" spc="75" dirty="0" smtClean="0">
              <a:solidFill>
                <a:srgbClr val="4F81BD"/>
              </a:solidFill>
              <a:latin typeface="Cambria"/>
              <a:ea typeface="Times New Roman"/>
              <a:cs typeface="Times New Roman"/>
            </a:endParaRPr>
          </a:p>
          <a:p>
            <a:pPr lvl="0">
              <a:lnSpc>
                <a:spcPct val="115000"/>
              </a:lnSpc>
              <a:spcAft>
                <a:spcPts val="1000"/>
              </a:spcAft>
            </a:pPr>
            <a:endParaRPr lang="ar-IQ" sz="2800" i="1" spc="75" dirty="0">
              <a:solidFill>
                <a:srgbClr val="4F81BD"/>
              </a:solidFill>
              <a:latin typeface="Cambria"/>
              <a:ea typeface="Times New Roman"/>
              <a:cs typeface="Times New Roman"/>
            </a:endParaRPr>
          </a:p>
          <a:p>
            <a:pPr lvl="0">
              <a:lnSpc>
                <a:spcPct val="115000"/>
              </a:lnSpc>
              <a:spcAft>
                <a:spcPts val="1000"/>
              </a:spcAft>
            </a:pPr>
            <a:endParaRPr lang="ar-IQ" sz="2800" i="1" spc="75" dirty="0" smtClean="0">
              <a:solidFill>
                <a:srgbClr val="4F81BD"/>
              </a:solidFill>
              <a:latin typeface="Cambria"/>
              <a:ea typeface="Times New Roman"/>
              <a:cs typeface="Times New Roman"/>
            </a:endParaRPr>
          </a:p>
          <a:p>
            <a:pPr lvl="0">
              <a:lnSpc>
                <a:spcPct val="115000"/>
              </a:lnSpc>
              <a:spcAft>
                <a:spcPts val="1000"/>
              </a:spcAft>
            </a:pPr>
            <a:endParaRPr lang="ar-IQ" sz="2800" i="1" spc="75" dirty="0">
              <a:solidFill>
                <a:srgbClr val="4F81BD"/>
              </a:solidFill>
              <a:latin typeface="Cambria"/>
              <a:ea typeface="Times New Roman"/>
              <a:cs typeface="Times New Roman"/>
            </a:endParaRPr>
          </a:p>
          <a:p>
            <a:pPr lvl="0">
              <a:lnSpc>
                <a:spcPct val="115000"/>
              </a:lnSpc>
              <a:spcAft>
                <a:spcPts val="1000"/>
              </a:spcAft>
            </a:pPr>
            <a:endParaRPr lang="ar-IQ" sz="2800" i="1" spc="75" dirty="0" smtClean="0">
              <a:solidFill>
                <a:srgbClr val="4F81BD"/>
              </a:solidFill>
              <a:latin typeface="Cambria"/>
              <a:ea typeface="Times New Roman"/>
              <a:cs typeface="Times New Roman"/>
            </a:endParaRPr>
          </a:p>
          <a:p>
            <a:pPr lvl="0">
              <a:lnSpc>
                <a:spcPct val="115000"/>
              </a:lnSpc>
              <a:spcAft>
                <a:spcPts val="1000"/>
              </a:spcAft>
            </a:pPr>
            <a:r>
              <a:rPr lang="ar-SA" sz="2800" b="1" dirty="0">
                <a:solidFill>
                  <a:prstClr val="white"/>
                </a:solidFill>
                <a:latin typeface="Calibri"/>
                <a:ea typeface="Calibri"/>
                <a:cs typeface="Arial"/>
              </a:rPr>
              <a:t>محاضرات </a:t>
            </a:r>
            <a:r>
              <a:rPr lang="ar-SA" sz="2800" b="1" dirty="0">
                <a:solidFill>
                  <a:prstClr val="white"/>
                </a:solidFill>
                <a:latin typeface="Calibri"/>
                <a:ea typeface="Calibri"/>
                <a:cs typeface="Arial"/>
              </a:rPr>
              <a:t>مادة الاقتصاد الدولي</a:t>
            </a:r>
            <a:endParaRPr lang="en-US" sz="2800" b="1" dirty="0">
              <a:solidFill>
                <a:prstClr val="white"/>
              </a:solidFill>
              <a:latin typeface="Calibri"/>
              <a:ea typeface="Calibri"/>
              <a:cs typeface="Arial"/>
            </a:endParaRPr>
          </a:p>
          <a:p>
            <a:pPr lvl="0" algn="ctr">
              <a:lnSpc>
                <a:spcPct val="115000"/>
              </a:lnSpc>
              <a:spcAft>
                <a:spcPts val="1000"/>
              </a:spcAft>
            </a:pPr>
            <a:r>
              <a:rPr lang="ar-SA" sz="2800" b="1" dirty="0">
                <a:solidFill>
                  <a:prstClr val="white"/>
                </a:solidFill>
                <a:latin typeface="Calibri"/>
                <a:ea typeface="Calibri"/>
                <a:cs typeface="Arial"/>
              </a:rPr>
              <a:t> </a:t>
            </a:r>
            <a:endParaRPr lang="en-US" sz="1600" dirty="0">
              <a:solidFill>
                <a:prstClr val="white"/>
              </a:solidFill>
              <a:latin typeface="Calibri"/>
              <a:ea typeface="Calibri"/>
              <a:cs typeface="Arial"/>
            </a:endParaRPr>
          </a:p>
          <a:p>
            <a:pPr lvl="0" algn="ctr">
              <a:lnSpc>
                <a:spcPct val="115000"/>
              </a:lnSpc>
              <a:spcAft>
                <a:spcPts val="1000"/>
              </a:spcAft>
            </a:pPr>
            <a:r>
              <a:rPr lang="ar-SA" sz="2800" b="1" dirty="0">
                <a:solidFill>
                  <a:prstClr val="white"/>
                </a:solidFill>
                <a:latin typeface="Calibri"/>
                <a:ea typeface="Calibri"/>
                <a:cs typeface="Arial"/>
              </a:rPr>
              <a:t>مرحلة ثالثة</a:t>
            </a:r>
            <a:endParaRPr lang="en-US" sz="1600" dirty="0">
              <a:solidFill>
                <a:prstClr val="white"/>
              </a:solidFill>
              <a:latin typeface="Calibri"/>
              <a:ea typeface="Calibri"/>
              <a:cs typeface="Arial"/>
            </a:endParaRPr>
          </a:p>
          <a:p>
            <a:pPr lvl="0" algn="ctr">
              <a:lnSpc>
                <a:spcPct val="115000"/>
              </a:lnSpc>
              <a:spcAft>
                <a:spcPts val="1000"/>
              </a:spcAft>
            </a:pPr>
            <a:r>
              <a:rPr lang="ar-SA" sz="2800" b="1" dirty="0">
                <a:solidFill>
                  <a:prstClr val="white"/>
                </a:solidFill>
                <a:latin typeface="Calibri"/>
                <a:ea typeface="Calibri"/>
                <a:cs typeface="Arial"/>
              </a:rPr>
              <a:t> </a:t>
            </a:r>
            <a:endParaRPr lang="en-US" sz="1600" dirty="0">
              <a:solidFill>
                <a:prstClr val="white"/>
              </a:solidFill>
              <a:latin typeface="Calibri"/>
              <a:ea typeface="Calibri"/>
              <a:cs typeface="Arial"/>
            </a:endParaRPr>
          </a:p>
          <a:p>
            <a:pPr lvl="0" algn="ctr">
              <a:lnSpc>
                <a:spcPct val="115000"/>
              </a:lnSpc>
              <a:spcAft>
                <a:spcPts val="1000"/>
              </a:spcAft>
            </a:pPr>
            <a:r>
              <a:rPr lang="ar-SA" sz="2800" b="1" dirty="0">
                <a:solidFill>
                  <a:prstClr val="white"/>
                </a:solidFill>
                <a:latin typeface="Calibri"/>
                <a:ea typeface="Calibri"/>
                <a:cs typeface="Arial"/>
              </a:rPr>
              <a:t>قسم الاقتصاد / كلية الادارة والاقتصاد/جامعة ديالى</a:t>
            </a:r>
            <a:endParaRPr lang="en-US" sz="1600" dirty="0">
              <a:solidFill>
                <a:prstClr val="white"/>
              </a:solidFill>
              <a:latin typeface="Calibri"/>
              <a:ea typeface="Calibri"/>
              <a:cs typeface="Arial"/>
            </a:endParaRPr>
          </a:p>
          <a:p>
            <a:pPr algn="ctr">
              <a:lnSpc>
                <a:spcPct val="115000"/>
              </a:lnSpc>
              <a:spcAft>
                <a:spcPts val="1000"/>
              </a:spcAft>
            </a:pPr>
            <a:r>
              <a:rPr lang="ar-SA" sz="2800" b="1" dirty="0">
                <a:latin typeface="Calibri"/>
                <a:ea typeface="Calibri"/>
                <a:cs typeface="Arial"/>
              </a:rPr>
              <a:t> </a:t>
            </a:r>
            <a:endParaRPr lang="en-US" sz="1600" dirty="0">
              <a:latin typeface="Calibri"/>
              <a:ea typeface="Calibri"/>
              <a:cs typeface="Arial"/>
            </a:endParaRPr>
          </a:p>
          <a:p>
            <a:pPr algn="ctr">
              <a:lnSpc>
                <a:spcPct val="115000"/>
              </a:lnSpc>
              <a:spcAft>
                <a:spcPts val="1000"/>
              </a:spcAft>
            </a:pPr>
            <a:r>
              <a:rPr lang="ar-SA" sz="2800" b="1" dirty="0">
                <a:latin typeface="Calibri"/>
                <a:ea typeface="Calibri"/>
                <a:cs typeface="Arial"/>
              </a:rPr>
              <a:t>مدرس المادة</a:t>
            </a:r>
            <a:endParaRPr lang="en-US" sz="1600" dirty="0">
              <a:latin typeface="Calibri"/>
              <a:ea typeface="Calibri"/>
              <a:cs typeface="Arial"/>
            </a:endParaRPr>
          </a:p>
          <a:p>
            <a:pPr algn="ctr">
              <a:lnSpc>
                <a:spcPct val="115000"/>
              </a:lnSpc>
              <a:spcAft>
                <a:spcPts val="1000"/>
              </a:spcAft>
            </a:pPr>
            <a:r>
              <a:rPr lang="ar-SA" sz="2800" b="1" dirty="0" err="1">
                <a:latin typeface="Calibri"/>
                <a:ea typeface="Calibri"/>
                <a:cs typeface="Arial"/>
              </a:rPr>
              <a:t>م.م</a:t>
            </a:r>
            <a:r>
              <a:rPr lang="ar-SA" sz="2800" b="1" dirty="0">
                <a:latin typeface="Calibri"/>
                <a:ea typeface="Calibri"/>
                <a:cs typeface="Arial"/>
              </a:rPr>
              <a:t> محمد نوري فرحان</a:t>
            </a:r>
            <a:endParaRPr lang="en-US" sz="1600" dirty="0">
              <a:latin typeface="Calibri"/>
              <a:ea typeface="Calibri"/>
              <a:cs typeface="Arial"/>
            </a:endParaRPr>
          </a:p>
          <a:p>
            <a:pPr algn="ctr">
              <a:lnSpc>
                <a:spcPct val="115000"/>
              </a:lnSpc>
              <a:spcAft>
                <a:spcPts val="1000"/>
              </a:spcAft>
            </a:pPr>
            <a:r>
              <a:rPr lang="ar-SA" sz="2000" b="1" dirty="0">
                <a:latin typeface="Calibri"/>
                <a:ea typeface="Calibri"/>
                <a:cs typeface="Arial"/>
              </a:rPr>
              <a:t> </a:t>
            </a:r>
            <a:endParaRPr lang="en-US" sz="1600" dirty="0">
              <a:latin typeface="Calibri"/>
              <a:ea typeface="Calibri"/>
              <a:cs typeface="Arial"/>
            </a:endParaRPr>
          </a:p>
          <a:p>
            <a:pPr algn="ctr">
              <a:lnSpc>
                <a:spcPct val="115000"/>
              </a:lnSpc>
              <a:spcAft>
                <a:spcPts val="1000"/>
              </a:spcAft>
            </a:pPr>
            <a:r>
              <a:rPr lang="ar-SA" sz="2000" b="1" dirty="0">
                <a:latin typeface="Calibri"/>
                <a:ea typeface="Calibri"/>
                <a:cs typeface="Arial"/>
              </a:rPr>
              <a:t> </a:t>
            </a:r>
            <a:endParaRPr lang="en-US" sz="1600" dirty="0">
              <a:latin typeface="Calibri"/>
              <a:ea typeface="Calibri"/>
              <a:cs typeface="Arial"/>
            </a:endParaRPr>
          </a:p>
          <a:p>
            <a:pPr algn="ctr">
              <a:lnSpc>
                <a:spcPct val="115000"/>
              </a:lnSpc>
              <a:spcAft>
                <a:spcPts val="1000"/>
              </a:spcAft>
            </a:pPr>
            <a:r>
              <a:rPr lang="ar-SA" sz="2000" b="1" dirty="0">
                <a:latin typeface="Calibri"/>
                <a:ea typeface="Calibri"/>
                <a:cs typeface="Arial"/>
              </a:rPr>
              <a:t> </a:t>
            </a:r>
            <a:endParaRPr lang="en-US" sz="1600" dirty="0">
              <a:latin typeface="Calibri"/>
              <a:ea typeface="Calibri"/>
              <a:cs typeface="Arial"/>
            </a:endParaRPr>
          </a:p>
          <a:p>
            <a:pPr algn="ctr">
              <a:lnSpc>
                <a:spcPct val="115000"/>
              </a:lnSpc>
              <a:spcAft>
                <a:spcPts val="1000"/>
              </a:spcAft>
            </a:pPr>
            <a:r>
              <a:rPr lang="ar-SA" sz="2000" b="1" dirty="0">
                <a:latin typeface="Calibri"/>
                <a:ea typeface="Calibri"/>
                <a:cs typeface="Arial"/>
              </a:rPr>
              <a:t> </a:t>
            </a:r>
            <a:endParaRPr lang="en-US" sz="1600" dirty="0">
              <a:latin typeface="Calibri"/>
              <a:ea typeface="Calibri"/>
              <a:cs typeface="Arial"/>
            </a:endParaRPr>
          </a:p>
          <a:p>
            <a:pPr algn="ctr">
              <a:lnSpc>
                <a:spcPct val="115000"/>
              </a:lnSpc>
              <a:spcAft>
                <a:spcPts val="1000"/>
              </a:spcAft>
            </a:pPr>
            <a:r>
              <a:rPr lang="ar-SA" sz="2000" b="1" dirty="0">
                <a:latin typeface="Calibri"/>
                <a:ea typeface="Calibri"/>
                <a:cs typeface="Arial"/>
              </a:rPr>
              <a:t> </a:t>
            </a:r>
            <a:endParaRPr lang="en-US" sz="1600" dirty="0">
              <a:latin typeface="Calibri"/>
              <a:ea typeface="Calibri"/>
              <a:cs typeface="Arial"/>
            </a:endParaRPr>
          </a:p>
          <a:p>
            <a:pPr algn="ctr">
              <a:lnSpc>
                <a:spcPct val="115000"/>
              </a:lnSpc>
              <a:spcAft>
                <a:spcPts val="1000"/>
              </a:spcAft>
            </a:pPr>
            <a:r>
              <a:rPr lang="ar-SA" sz="2000" b="1" dirty="0">
                <a:latin typeface="Calibri"/>
                <a:ea typeface="Calibri"/>
                <a:cs typeface="Arial"/>
              </a:rPr>
              <a:t> </a:t>
            </a:r>
            <a:endParaRPr lang="en-US" sz="1600" dirty="0">
              <a:latin typeface="Calibri"/>
              <a:ea typeface="Calibri"/>
              <a:cs typeface="Arial"/>
            </a:endParaRPr>
          </a:p>
          <a:p>
            <a:pPr algn="ctr">
              <a:lnSpc>
                <a:spcPct val="115000"/>
              </a:lnSpc>
              <a:spcAft>
                <a:spcPts val="1000"/>
              </a:spcAft>
            </a:pPr>
            <a:r>
              <a:rPr lang="ar-SA" sz="2000" b="1" dirty="0">
                <a:latin typeface="Calibri"/>
                <a:ea typeface="Calibri"/>
                <a:cs typeface="Arial"/>
              </a:rPr>
              <a:t> </a:t>
            </a:r>
            <a:endParaRPr lang="en-US" sz="1600" dirty="0">
              <a:latin typeface="Calibri"/>
              <a:ea typeface="Calibri"/>
              <a:cs typeface="Arial"/>
            </a:endParaRPr>
          </a:p>
          <a:p>
            <a:pPr algn="ctr">
              <a:lnSpc>
                <a:spcPct val="115000"/>
              </a:lnSpc>
              <a:spcAft>
                <a:spcPts val="1000"/>
              </a:spcAft>
            </a:pPr>
            <a:r>
              <a:rPr lang="ar-SA" sz="2000" b="1" dirty="0">
                <a:latin typeface="Calibri"/>
                <a:ea typeface="Calibri"/>
                <a:cs typeface="Arial"/>
              </a:rPr>
              <a:t> </a:t>
            </a:r>
            <a:endParaRPr lang="en-US" sz="1600" dirty="0">
              <a:latin typeface="Calibri"/>
              <a:ea typeface="Calibri"/>
              <a:cs typeface="Arial"/>
            </a:endParaRPr>
          </a:p>
          <a:p>
            <a:pPr algn="ctr">
              <a:lnSpc>
                <a:spcPct val="115000"/>
              </a:lnSpc>
              <a:spcAft>
                <a:spcPts val="1000"/>
              </a:spcAft>
            </a:pPr>
            <a:r>
              <a:rPr lang="ar-SA" sz="2000" b="1" dirty="0">
                <a:latin typeface="Calibri"/>
                <a:ea typeface="Calibri"/>
                <a:cs typeface="Arial"/>
              </a:rPr>
              <a:t> </a:t>
            </a:r>
            <a:endParaRPr lang="en-US" sz="1600" dirty="0">
              <a:latin typeface="Calibri"/>
              <a:ea typeface="Calibri"/>
              <a:cs typeface="Arial"/>
            </a:endParaRPr>
          </a:p>
          <a:p>
            <a:pPr>
              <a:lnSpc>
                <a:spcPct val="115000"/>
              </a:lnSpc>
              <a:spcAft>
                <a:spcPts val="1000"/>
              </a:spcAft>
            </a:pPr>
            <a:r>
              <a:rPr lang="ar-SA" sz="2000" b="1" dirty="0">
                <a:latin typeface="Calibri"/>
                <a:ea typeface="Calibri"/>
                <a:cs typeface="Arial"/>
              </a:rPr>
              <a:t> </a:t>
            </a:r>
            <a:endParaRPr lang="en-US" sz="1600" dirty="0">
              <a:latin typeface="Calibri"/>
              <a:ea typeface="Calibri"/>
              <a:cs typeface="Arial"/>
            </a:endParaRPr>
          </a:p>
          <a:p>
            <a:pPr algn="ctr"/>
            <a:endParaRPr lang="ar-IQ" sz="2800" dirty="0">
              <a:solidFill>
                <a:schemeClr val="accent4">
                  <a:lumMod val="75000"/>
                </a:schemeClr>
              </a:solidFill>
              <a:latin typeface="Script MT Bold" pitchFamily="66" charset="0"/>
              <a:cs typeface="Old Antic Outline Shaded" pitchFamily="2" charset="-78"/>
            </a:endParaRPr>
          </a:p>
        </p:txBody>
      </p:sp>
      <p:sp>
        <p:nvSpPr>
          <p:cNvPr id="4" name="مربع نص 3"/>
          <p:cNvSpPr txBox="1"/>
          <p:nvPr/>
        </p:nvSpPr>
        <p:spPr>
          <a:xfrm>
            <a:off x="-540568" y="4725144"/>
            <a:ext cx="9684569" cy="1015663"/>
          </a:xfrm>
          <a:prstGeom prst="rect">
            <a:avLst/>
          </a:prstGeom>
          <a:noFill/>
        </p:spPr>
        <p:txBody>
          <a:bodyPr wrap="square" rtlCol="1">
            <a:spAutoFit/>
          </a:bodyPr>
          <a:lstStyle/>
          <a:p>
            <a:pPr algn="ctr"/>
            <a:endParaRPr lang="ar-IQ" sz="2800" dirty="0" smtClean="0">
              <a:solidFill>
                <a:schemeClr val="accent3">
                  <a:lumMod val="50000"/>
                </a:schemeClr>
              </a:solidFill>
            </a:endParaRPr>
          </a:p>
          <a:p>
            <a:r>
              <a:rPr lang="ar-IQ" sz="3200" b="1" dirty="0" smtClean="0"/>
              <a:t>1440 </a:t>
            </a:r>
            <a:r>
              <a:rPr lang="ar-IQ" sz="3200" b="1" dirty="0" smtClean="0"/>
              <a:t>هـ                                                       </a:t>
            </a:r>
            <a:r>
              <a:rPr lang="ar-IQ" sz="3200" b="1" dirty="0" smtClean="0"/>
              <a:t>2018 </a:t>
            </a:r>
            <a:r>
              <a:rPr lang="ar-IQ" sz="3200" b="1" dirty="0" smtClean="0"/>
              <a:t>م</a:t>
            </a:r>
            <a:endParaRPr lang="en-US" sz="3200" dirty="0"/>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7492"/>
            <a:ext cx="8686800" cy="1169259"/>
          </a:xfrm>
        </p:spPr>
        <p:txBody>
          <a:bodyPr>
            <a:normAutofit fontScale="90000"/>
          </a:bodyPr>
          <a:lstStyle/>
          <a:p>
            <a:pPr algn="r">
              <a:lnSpc>
                <a:spcPct val="115000"/>
              </a:lnSpc>
              <a:spcAft>
                <a:spcPts val="1000"/>
              </a:spcAft>
            </a:pPr>
            <a:r>
              <a:rPr lang="ar-SA" dirty="0">
                <a:effectLst/>
                <a:latin typeface="Calibri"/>
                <a:ea typeface="Calibri"/>
                <a:cs typeface="Arial"/>
              </a:rPr>
              <a:t>الفصل التمهيدي</a:t>
            </a:r>
            <a:r>
              <a:rPr lang="en-US" sz="2800" dirty="0">
                <a:effectLst/>
                <a:latin typeface="Calibri"/>
                <a:ea typeface="Calibri"/>
                <a:cs typeface="Arial"/>
              </a:rPr>
              <a:t/>
            </a:r>
            <a:br>
              <a:rPr lang="en-US" sz="2800" dirty="0">
                <a:effectLst/>
                <a:latin typeface="Calibri"/>
                <a:ea typeface="Calibri"/>
                <a:cs typeface="Arial"/>
              </a:rPr>
            </a:br>
            <a:r>
              <a:rPr lang="ar-IQ" dirty="0">
                <a:effectLst/>
                <a:latin typeface="Calibri"/>
                <a:ea typeface="Calibri"/>
                <a:cs typeface="Arial"/>
              </a:rPr>
              <a:t>أهمية الاقتصاد الدولي </a:t>
            </a:r>
            <a:endParaRPr lang="ar-IQ" dirty="0">
              <a:solidFill>
                <a:schemeClr val="accent1">
                  <a:lumMod val="60000"/>
                  <a:lumOff val="40000"/>
                </a:schemeClr>
              </a:solidFill>
            </a:endParaRPr>
          </a:p>
        </p:txBody>
      </p:sp>
      <p:sp>
        <p:nvSpPr>
          <p:cNvPr id="3" name="عنصر نائب للمحتوى 2"/>
          <p:cNvSpPr>
            <a:spLocks noGrp="1"/>
          </p:cNvSpPr>
          <p:nvPr>
            <p:ph idx="1"/>
          </p:nvPr>
        </p:nvSpPr>
        <p:spPr>
          <a:xfrm>
            <a:off x="251520" y="1196752"/>
            <a:ext cx="8668072" cy="5661248"/>
          </a:xfrm>
        </p:spPr>
        <p:txBody>
          <a:bodyPr/>
          <a:lstStyle/>
          <a:p>
            <a:pPr marL="0" indent="0" algn="just">
              <a:buNone/>
            </a:pPr>
            <a:r>
              <a:rPr lang="ar-IQ" sz="2400" b="1" dirty="0"/>
              <a:t>يتضمن الاقتصاد الدولي دراسة جميع أوجه النشاط الاقتصادي والتي تتم عبر الحدود السياسية والتي يمكن حصرها بما يأتي :</a:t>
            </a:r>
          </a:p>
          <a:p>
            <a:pPr marL="0" indent="0" algn="just">
              <a:buNone/>
            </a:pPr>
            <a:r>
              <a:rPr lang="ar-IQ" sz="2400" b="1" dirty="0"/>
              <a:t>1- تبادل السلع و الخدمات دوليا</a:t>
            </a:r>
          </a:p>
          <a:p>
            <a:pPr marL="0" indent="0" algn="just">
              <a:buNone/>
            </a:pPr>
            <a:r>
              <a:rPr lang="ar-IQ" sz="2400" b="1" dirty="0"/>
              <a:t> -2 حركة رؤوس الأموال دوليا</a:t>
            </a:r>
          </a:p>
          <a:p>
            <a:pPr marL="0" indent="0" algn="just">
              <a:buNone/>
            </a:pPr>
            <a:r>
              <a:rPr lang="ar-IQ" sz="2400" b="1" dirty="0"/>
              <a:t> -3 انتقال العمل دوليا )هجرة الدولية للأشخاص ( حيث ان العلاقات الاقتصادية الدولية تنشا نتيجة حركات السلع والخدمات و حركة عناصر الإنتاج )العمل و رأس المال ( دوليا .</a:t>
            </a:r>
          </a:p>
          <a:p>
            <a:pPr marL="0" indent="0" algn="just">
              <a:buNone/>
            </a:pPr>
            <a:r>
              <a:rPr lang="ar-IQ" sz="2400" b="1" dirty="0"/>
              <a:t>◄تتكون العلاقات الاقتصادية الدولية من مجموعتين من العلاقات :</a:t>
            </a:r>
          </a:p>
          <a:p>
            <a:pPr marL="0" indent="0" algn="just">
              <a:buNone/>
            </a:pPr>
            <a:r>
              <a:rPr lang="ar-IQ" sz="2400" b="1" dirty="0"/>
              <a:t> -1العلاقات الناشئة عن حركة السلع والخدمات و رؤوس الأموال دوليا )المعاملات الاقتصادية الدولية . ( </a:t>
            </a:r>
          </a:p>
          <a:p>
            <a:pPr marL="0" indent="0" algn="just">
              <a:buNone/>
            </a:pPr>
            <a:r>
              <a:rPr lang="ar-IQ" sz="2400" b="1" dirty="0"/>
              <a:t>-2 العلاقات الناشئة عن الهجرة الدولية )حركة الأشخاص لأسباب اقتصادية( .</a:t>
            </a:r>
          </a:p>
          <a:p>
            <a:pPr marL="0" indent="0" algn="just">
              <a:buNone/>
            </a:pPr>
            <a:endParaRPr lang="ar-IQ" sz="2400" b="1" dirty="0"/>
          </a:p>
          <a:p>
            <a:pPr marL="0" indent="0">
              <a:buNone/>
            </a:pPr>
            <a:endParaRPr lang="ar-IQ" dirty="0"/>
          </a:p>
        </p:txBody>
      </p:sp>
    </p:spTree>
    <p:extLst>
      <p:ext uri="{BB962C8B-B14F-4D97-AF65-F5344CB8AC3E}">
        <p14:creationId xmlns:p14="http://schemas.microsoft.com/office/powerpoint/2010/main" val="4290902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0"/>
            <a:ext cx="8686800" cy="1423392"/>
          </a:xfrm>
        </p:spPr>
        <p:txBody>
          <a:bodyPr>
            <a:normAutofit fontScale="90000"/>
          </a:bodyPr>
          <a:lstStyle/>
          <a:p>
            <a:pPr algn="r" eaLnBrk="1" fontAlgn="auto" hangingPunct="1">
              <a:spcAft>
                <a:spcPts val="0"/>
              </a:spcAft>
              <a:defRPr/>
            </a:pPr>
            <a:r>
              <a:rPr lang="ar-IQ" sz="2400" b="1" dirty="0"/>
              <a:t>المبحث الأول</a:t>
            </a:r>
            <a:br>
              <a:rPr lang="ar-IQ" sz="2400" b="1" dirty="0"/>
            </a:br>
            <a:r>
              <a:rPr lang="ar-IQ" sz="2400" b="1" dirty="0"/>
              <a:t>الأساس المادي للاقتصاد الدولي وأهميته</a:t>
            </a:r>
            <a:br>
              <a:rPr lang="ar-IQ" sz="2400" b="1" dirty="0"/>
            </a:br>
            <a:r>
              <a:rPr lang="en-US" sz="2400" dirty="0"/>
              <a:t/>
            </a:r>
            <a:br>
              <a:rPr lang="en-US" sz="2400" dirty="0"/>
            </a:br>
            <a:endParaRPr lang="ar-IQ" sz="2400" dirty="0"/>
          </a:p>
        </p:txBody>
      </p:sp>
      <p:sp>
        <p:nvSpPr>
          <p:cNvPr id="16386" name="مربع نص 3"/>
          <p:cNvSpPr txBox="1">
            <a:spLocks noChangeArrowheads="1"/>
          </p:cNvSpPr>
          <p:nvPr/>
        </p:nvSpPr>
        <p:spPr bwMode="auto">
          <a:xfrm>
            <a:off x="395536" y="1684040"/>
            <a:ext cx="8646863" cy="4524315"/>
          </a:xfrm>
          <a:prstGeom prst="rect">
            <a:avLst/>
          </a:prstGeom>
          <a:noFill/>
          <a:ln w="9525">
            <a:noFill/>
            <a:miter lim="800000"/>
            <a:headEnd/>
            <a:tailEnd/>
          </a:ln>
        </p:spPr>
        <p:txBody>
          <a:bodyPr wrap="square">
            <a:spAutoFit/>
          </a:bodyPr>
          <a:lstStyle/>
          <a:p>
            <a:pPr algn="just"/>
            <a:r>
              <a:rPr lang="ar-IQ" sz="2400" b="1" dirty="0">
                <a:solidFill>
                  <a:schemeClr val="tx2"/>
                </a:solidFill>
                <a:latin typeface="+mn-lt"/>
                <a:cs typeface="+mn-cs"/>
              </a:rPr>
              <a:t>كما اشرنا سابقا ان العلاقات الاقتصادية الدولية لا تنشأ عن تبادل السلع والخدمات فحسب و أنما تنجم عن حركة عوامل الإنتاج كالعمل ورأس المال دوليا من المقاييس الشائعة عن أهمية العلاقات الاقتصادية الدولية وحجم المعاملات الاقتصادية الدولية و ما طرأ عليها من تغيير و اهم عناصر هذه المعاملات تتمثل في تبادل السلع و الخدمات .</a:t>
            </a:r>
          </a:p>
          <a:p>
            <a:pPr algn="just"/>
            <a:r>
              <a:rPr lang="ar-IQ" sz="2400" b="1" dirty="0">
                <a:solidFill>
                  <a:schemeClr val="tx2"/>
                </a:solidFill>
                <a:latin typeface="+mn-lt"/>
                <a:cs typeface="+mn-cs"/>
              </a:rPr>
              <a:t>اذاً الأساس المادي للاقتصاد الدولي هو ليس حركة السلع والخدمات فحسب بل وحركة عناصر الإنتاج )العمل ورأس المال(  أيضاً .</a:t>
            </a:r>
          </a:p>
          <a:p>
            <a:pPr algn="just"/>
            <a:endParaRPr lang="ar-IQ" sz="2400" b="1" dirty="0">
              <a:solidFill>
                <a:schemeClr val="tx2"/>
              </a:solidFill>
              <a:latin typeface="+mn-lt"/>
              <a:cs typeface="+mn-cs"/>
            </a:endParaRPr>
          </a:p>
          <a:p>
            <a:pPr algn="just"/>
            <a:endParaRPr lang="ar-IQ" sz="2400" b="1" dirty="0">
              <a:solidFill>
                <a:schemeClr val="tx2"/>
              </a:solidFill>
              <a:latin typeface="+mn-lt"/>
              <a:cs typeface="+mn-cs"/>
            </a:endParaRPr>
          </a:p>
          <a:p>
            <a:pPr algn="just"/>
            <a:endParaRPr lang="ar-IQ" sz="24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26513" y="3974"/>
            <a:ext cx="8034686" cy="1120770"/>
          </a:xfrm>
        </p:spPr>
        <p:txBody>
          <a:bodyPr>
            <a:normAutofit fontScale="90000"/>
          </a:bodyPr>
          <a:lstStyle/>
          <a:p>
            <a:pPr algn="r"/>
            <a:r>
              <a:rPr lang="ar-IQ" dirty="0"/>
              <a:t>المبحث الثاني</a:t>
            </a:r>
            <a:br>
              <a:rPr lang="ar-IQ" dirty="0"/>
            </a:br>
            <a:r>
              <a:rPr lang="ar-IQ" dirty="0"/>
              <a:t>◄التركيب السلعي للتجارة الدولية :</a:t>
            </a:r>
            <a:endParaRPr lang="ar-IQ" dirty="0"/>
          </a:p>
        </p:txBody>
      </p:sp>
      <p:sp>
        <p:nvSpPr>
          <p:cNvPr id="17410" name="مربع نص 3"/>
          <p:cNvSpPr txBox="1">
            <a:spLocks noChangeArrowheads="1"/>
          </p:cNvSpPr>
          <p:nvPr/>
        </p:nvSpPr>
        <p:spPr bwMode="auto">
          <a:xfrm>
            <a:off x="610108" y="1124744"/>
            <a:ext cx="8532440" cy="5632311"/>
          </a:xfrm>
          <a:prstGeom prst="rect">
            <a:avLst/>
          </a:prstGeom>
          <a:noFill/>
          <a:ln w="9525">
            <a:noFill/>
            <a:miter lim="800000"/>
            <a:headEnd/>
            <a:tailEnd/>
          </a:ln>
        </p:spPr>
        <p:txBody>
          <a:bodyPr wrap="square">
            <a:spAutoFit/>
          </a:bodyPr>
          <a:lstStyle/>
          <a:p>
            <a:r>
              <a:rPr lang="ar-IQ" sz="2400" b="1" dirty="0">
                <a:solidFill>
                  <a:schemeClr val="tx2"/>
                </a:solidFill>
                <a:latin typeface="+mn-lt"/>
                <a:cs typeface="+mn-cs"/>
              </a:rPr>
              <a:t>ان السلع التي تدخل في نطاق التجارة الخارجية كثيرة جدا و ذات أنواع مختلفة و من مصادر متعددة ، و من أجل اجراء مقارنات قسمت الأمم المتحدة هذه المجموعات بدورها على عشرة أبواب ، وهناك تصنيف آخر أقل دقة وأكثر شيوعا يقتصر على ثلاثة أبواب هي المواد الغذائية الخام و السلع المصنعة حيث كان نصيب المواد الغذائية من التجارة الدولية قبل الحرب العالمية الثانية تشكل 22% اما المواد الخام و السلع المصنعة فقد كانت تشبه كل منهما ما بين 32 % و 52% على التوالي لوحظ ارتفاع نسبة مساهمة السلع المصنعة من التجارة الدولية بعد عام</a:t>
            </a:r>
          </a:p>
          <a:p>
            <a:r>
              <a:rPr lang="ar-IQ" sz="2400" b="1" dirty="0">
                <a:solidFill>
                  <a:schemeClr val="tx2"/>
                </a:solidFill>
                <a:latin typeface="+mn-lt"/>
                <a:cs typeface="+mn-cs"/>
              </a:rPr>
              <a:t>1791 ، حيث تتكون السلع المصنعة من المكائن والمعدات والمنتجات الحديدية و معدات النقل و الكيماويات والمنتوجات ، وهو ما تتصف به الدول المتقدمة الصناعية .اما الدول النامية فغالبا ما تصدر المواد الغذائية و السلع الزراعية وتستورد السلع المصنعة من الدول الصناعية .</a:t>
            </a:r>
            <a:endParaRPr lang="ar-IQ" sz="24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9" name="WordArt 167"/>
          <p:cNvSpPr>
            <a:spLocks noChangeArrowheads="1" noChangeShapeType="1" noTextEdit="1"/>
          </p:cNvSpPr>
          <p:nvPr/>
        </p:nvSpPr>
        <p:spPr bwMode="auto">
          <a:xfrm>
            <a:off x="1665267" y="431780"/>
            <a:ext cx="6075085" cy="357190"/>
          </a:xfrm>
          <a:prstGeom prst="rect">
            <a:avLst/>
          </a:prstGeom>
        </p:spPr>
        <p:txBody>
          <a:bodyPr wrap="none" fromWordArt="1">
            <a:prstTxWarp prst="textPlain">
              <a:avLst>
                <a:gd name="adj" fmla="val 50380"/>
              </a:avLst>
            </a:prstTxWarp>
          </a:bodyPr>
          <a:lstStyle/>
          <a:p>
            <a:pPr algn="ctr" fontAlgn="auto">
              <a:spcBef>
                <a:spcPts val="0"/>
              </a:spcBef>
              <a:spcAft>
                <a:spcPts val="0"/>
              </a:spcAft>
              <a:defRPr/>
            </a:pPr>
            <a:endParaRPr lang="ar-IQ" sz="2000" kern="10" dirty="0">
              <a:ln w="9525">
                <a:solidFill>
                  <a:srgbClr val="FF0066"/>
                </a:solidFill>
                <a:round/>
                <a:headEnd/>
                <a:tailEnd/>
              </a:ln>
              <a:solidFill>
                <a:schemeClr val="bg1"/>
              </a:solidFill>
              <a:effectLst>
                <a:glow rad="63500">
                  <a:schemeClr val="accent1">
                    <a:satMod val="175000"/>
                    <a:alpha val="40000"/>
                  </a:schemeClr>
                </a:glow>
                <a:outerShdw dist="35921" dir="2700000" algn="ctr" rotWithShape="0">
                  <a:srgbClr val="808080">
                    <a:alpha val="80000"/>
                  </a:srgbClr>
                </a:outerShdw>
              </a:effectLst>
              <a:latin typeface="Arial Black"/>
              <a:cs typeface="DecoType Naskh" pitchFamily="2" charset="-78"/>
            </a:endParaRPr>
          </a:p>
        </p:txBody>
      </p:sp>
      <p:sp>
        <p:nvSpPr>
          <p:cNvPr id="2" name="Rectangle 1"/>
          <p:cNvSpPr/>
          <p:nvPr/>
        </p:nvSpPr>
        <p:spPr>
          <a:xfrm>
            <a:off x="555236" y="1340768"/>
            <a:ext cx="8295145" cy="6863417"/>
          </a:xfrm>
          <a:prstGeom prst="rect">
            <a:avLst/>
          </a:prstGeom>
        </p:spPr>
        <p:txBody>
          <a:bodyPr wrap="square">
            <a:spAutoFit/>
          </a:bodyPr>
          <a:lstStyle/>
          <a:p>
            <a:r>
              <a:rPr lang="ar-IQ" sz="2400" b="1" dirty="0">
                <a:solidFill>
                  <a:schemeClr val="tx2"/>
                </a:solidFill>
                <a:latin typeface="+mn-lt"/>
                <a:cs typeface="+mn-cs"/>
              </a:rPr>
              <a:t>1تختلف العلاقات الاقتصادية الدولية عن العلاقات الاقتصادية الداخلية من أوجه</a:t>
            </a:r>
          </a:p>
          <a:p>
            <a:r>
              <a:rPr lang="ar-IQ" sz="2400" b="1" dirty="0">
                <a:solidFill>
                  <a:schemeClr val="tx2"/>
                </a:solidFill>
                <a:latin typeface="+mn-lt"/>
                <a:cs typeface="+mn-cs"/>
              </a:rPr>
              <a:t>عديدة وهي كالآتي:-</a:t>
            </a:r>
          </a:p>
          <a:p>
            <a:r>
              <a:rPr lang="ar-IQ" sz="2400" b="1" dirty="0">
                <a:solidFill>
                  <a:schemeClr val="tx2"/>
                </a:solidFill>
                <a:latin typeface="+mn-lt"/>
                <a:cs typeface="+mn-cs"/>
              </a:rPr>
              <a:t>أولا : القيود المفروضة على انتقال عناصر الإنتاج دوليا  :</a:t>
            </a:r>
          </a:p>
          <a:p>
            <a:r>
              <a:rPr lang="ar-IQ" sz="2400" b="1" dirty="0">
                <a:solidFill>
                  <a:schemeClr val="tx2"/>
                </a:solidFill>
                <a:latin typeface="+mn-lt"/>
                <a:cs typeface="+mn-cs"/>
              </a:rPr>
              <a:t>و تنقسم الى قيود مفروضة على العمل وأخرى على رأس المال :</a:t>
            </a:r>
          </a:p>
          <a:p>
            <a:r>
              <a:rPr lang="ar-IQ" sz="2400" b="1" dirty="0">
                <a:solidFill>
                  <a:schemeClr val="tx2"/>
                </a:solidFill>
                <a:latin typeface="+mn-lt"/>
                <a:cs typeface="+mn-cs"/>
              </a:rPr>
              <a:t>-1 القيود على العمل :- و تكون هناك بعض القيود على انتقال العمل دوليا</a:t>
            </a:r>
          </a:p>
          <a:p>
            <a:r>
              <a:rPr lang="ar-IQ" sz="2400" b="1" dirty="0">
                <a:solidFill>
                  <a:schemeClr val="tx2"/>
                </a:solidFill>
                <a:latin typeface="+mn-lt"/>
                <a:cs typeface="+mn-cs"/>
              </a:rPr>
              <a:t>ومن هذه القيود :</a:t>
            </a:r>
          </a:p>
          <a:p>
            <a:r>
              <a:rPr lang="ar-IQ" sz="2400" b="1" dirty="0">
                <a:solidFill>
                  <a:schemeClr val="tx2"/>
                </a:solidFill>
                <a:latin typeface="+mn-lt"/>
                <a:cs typeface="+mn-cs"/>
              </a:rPr>
              <a:t>أ- القيود الإدارية التي تفرضها الدول على الداخلين الى أراضيها .</a:t>
            </a:r>
          </a:p>
          <a:p>
            <a:r>
              <a:rPr lang="ar-IQ" sz="2400" b="1" dirty="0">
                <a:solidFill>
                  <a:schemeClr val="tx2"/>
                </a:solidFill>
                <a:latin typeface="+mn-lt"/>
                <a:cs typeface="+mn-cs"/>
              </a:rPr>
              <a:t>ب- الجهل بفرص العمل في الخارج .</a:t>
            </a:r>
          </a:p>
          <a:p>
            <a:r>
              <a:rPr lang="ar-IQ" sz="2400" b="1" dirty="0">
                <a:solidFill>
                  <a:schemeClr val="tx2"/>
                </a:solidFill>
                <a:latin typeface="+mn-lt"/>
                <a:cs typeface="+mn-cs"/>
              </a:rPr>
              <a:t>ج- اختلاف اللغة و التقاليد والروابط المختلفة )عاطفية و اجتماعية (.</a:t>
            </a:r>
          </a:p>
          <a:p>
            <a:r>
              <a:rPr lang="ar-IQ" sz="2400" b="1" dirty="0">
                <a:solidFill>
                  <a:schemeClr val="tx2"/>
                </a:solidFill>
                <a:latin typeface="+mn-lt"/>
                <a:cs typeface="+mn-cs"/>
              </a:rPr>
              <a:t>د- التكاليف اللازمة للانتقال و الاستعداد لتحمل المصاعب .</a:t>
            </a:r>
          </a:p>
          <a:p>
            <a:pPr algn="just"/>
            <a:endParaRPr lang="ar-IQ" sz="3200" dirty="0">
              <a:solidFill>
                <a:schemeClr val="tx2"/>
              </a:solidFill>
              <a:latin typeface="+mn-lt"/>
              <a:cs typeface="+mn-cs"/>
            </a:endParaRPr>
          </a:p>
          <a:p>
            <a:endParaRPr lang="ar-IQ" sz="2400" b="1" dirty="0"/>
          </a:p>
          <a:p>
            <a:endParaRPr lang="en-US" sz="2400" b="1" dirty="0"/>
          </a:p>
        </p:txBody>
      </p:sp>
      <p:sp>
        <p:nvSpPr>
          <p:cNvPr id="4" name="Rectangle 3"/>
          <p:cNvSpPr/>
          <p:nvPr/>
        </p:nvSpPr>
        <p:spPr>
          <a:xfrm>
            <a:off x="-252536" y="-38077"/>
            <a:ext cx="9605515" cy="1200329"/>
          </a:xfrm>
          <a:prstGeom prst="rect">
            <a:avLst/>
          </a:prstGeom>
        </p:spPr>
        <p:txBody>
          <a:bodyPr wrap="none">
            <a:spAutoFit/>
          </a:bodyPr>
          <a:lstStyle/>
          <a:p>
            <a:r>
              <a:rPr lang="ar-IQ" sz="3600" cap="all" dirty="0">
                <a:solidFill>
                  <a:schemeClr val="tx2"/>
                </a:solidFill>
                <a:latin typeface="+mj-lt"/>
                <a:ea typeface="+mj-ea"/>
                <a:cs typeface="+mj-cs"/>
              </a:rPr>
              <a:t>المبحث الثالث</a:t>
            </a:r>
          </a:p>
          <a:p>
            <a:r>
              <a:rPr lang="ar-IQ" sz="3600" cap="all" dirty="0">
                <a:solidFill>
                  <a:schemeClr val="tx2"/>
                </a:solidFill>
                <a:latin typeface="+mj-lt"/>
                <a:ea typeface="+mj-ea"/>
                <a:cs typeface="+mj-cs"/>
              </a:rPr>
              <a:t>◄التمييز بين العلاقات الاقتصادية الدولية والداخلية </a:t>
            </a:r>
            <a:endParaRPr lang="ar-IQ" sz="3600" cap="all"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686800" cy="5256584"/>
          </a:xfrm>
        </p:spPr>
        <p:txBody>
          <a:bodyPr/>
          <a:lstStyle/>
          <a:p>
            <a:pPr marL="0" indent="0" algn="just">
              <a:buNone/>
            </a:pPr>
            <a:r>
              <a:rPr lang="ar-IQ" sz="2000" b="1" dirty="0"/>
              <a:t>2- القيود المفروضة على رأس المال دوليا :</a:t>
            </a:r>
          </a:p>
          <a:p>
            <a:pPr marL="0" indent="0" algn="just">
              <a:buNone/>
            </a:pPr>
            <a:r>
              <a:rPr lang="ar-IQ" sz="2000" b="1" dirty="0"/>
              <a:t>أ- رغم اختلاف سعر الفائدة من بلد الى </a:t>
            </a:r>
            <a:r>
              <a:rPr lang="ar-IQ" sz="2000" b="1" dirty="0" smtClean="0"/>
              <a:t>آخر الا </a:t>
            </a:r>
            <a:r>
              <a:rPr lang="ar-IQ" sz="2000" b="1" dirty="0"/>
              <a:t>ان أصحاب رؤوس الأموال يفضلون استثمار أموالهم في بلدانهم لخوفهم من الاضطرابات السياسية و الاقتصادية ، كذلك لسهولة الاشراف عليها في اوطانهم .</a:t>
            </a:r>
          </a:p>
          <a:p>
            <a:pPr marL="0" indent="0" algn="just">
              <a:buNone/>
            </a:pPr>
            <a:r>
              <a:rPr lang="ar-IQ" sz="2000" b="1" dirty="0"/>
              <a:t>ب- القيود القانونية تبقى حاجزا يحول دون انتقال عوامل الإنتاج بين الدل بحرية وخاصة في أوقات الازمات الاقتصادية والسياسية .</a:t>
            </a:r>
          </a:p>
          <a:p>
            <a:pPr marL="0" indent="0" algn="just">
              <a:buNone/>
            </a:pPr>
            <a:r>
              <a:rPr lang="ar-IQ" sz="2000" b="1" dirty="0"/>
              <a:t>ثانيا: اختلاف النظم و العملات النقدية :</a:t>
            </a:r>
          </a:p>
          <a:p>
            <a:pPr marL="0" indent="0" algn="just">
              <a:buNone/>
            </a:pPr>
            <a:r>
              <a:rPr lang="ar-IQ" sz="2000" b="1" dirty="0"/>
              <a:t>لو كانت العملات الأجنبية المختلفة تتبادل وفق الأسعار صرف ثابتة وتتمتع بقابلية مطلقة في تحويل بعضها لبعض لما كانت هناك مشكلة اثناء التبادل لكن لما كان لكل بلد سياسة النقدية الخاصة بشؤون الصرف وهنالك احتمال كبير لتغيير سعر الصرف )أي تغيير بنسبة مبادلة العملات ببعضها بالبعض اخر ( او إيقاف حرية تحويلها ، ولهذا السبب فان المعاملات الاقتصادية الدولية تكون عرضة للمخاطر النقدية المتمثلة بمخاطر الصرف التي لا مثيل لها والمعاملات الاقتصادية في الداخل .</a:t>
            </a:r>
          </a:p>
          <a:p>
            <a:endParaRPr lang="ar-IQ" dirty="0"/>
          </a:p>
        </p:txBody>
      </p:sp>
    </p:spTree>
    <p:extLst>
      <p:ext uri="{BB962C8B-B14F-4D97-AF65-F5344CB8AC3E}">
        <p14:creationId xmlns:p14="http://schemas.microsoft.com/office/powerpoint/2010/main" val="1899813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86800" cy="6741368"/>
          </a:xfrm>
        </p:spPr>
        <p:txBody>
          <a:bodyPr/>
          <a:lstStyle/>
          <a:p>
            <a:pPr marL="0" indent="0" algn="just">
              <a:buNone/>
            </a:pPr>
            <a:r>
              <a:rPr lang="ar-IQ" sz="2000" b="1" dirty="0"/>
              <a:t>ثالثا : اختلاف السياسة الاقتصادية بين الدول :</a:t>
            </a:r>
          </a:p>
          <a:p>
            <a:pPr marL="0" indent="0" algn="just">
              <a:buNone/>
            </a:pPr>
            <a:r>
              <a:rPr lang="ar-IQ" sz="2000" b="1" dirty="0"/>
              <a:t>تختلف الدول في نضمها السياسية و معنى هذا اختلاف تدخل الدول في الحياة الاقتصادية . ولهذا فان القوانين والنظم والتشريعات والسياسات الاقتصادية تختلف من بلد الى اخر . و نتيجة لاختلاف المزايا التي يجنيها الافراد من تدخل الحكومة في الحياة الاقتصادية يكون هناك اختلاف في تكاليف الإنتاج والدخول الحقيقية من بلد الى اخر ، وعلى هذا الأساس تختلف العلاقات الدولية عن العلاقات الداخلية .</a:t>
            </a:r>
          </a:p>
          <a:p>
            <a:pPr marL="0" indent="0" algn="just">
              <a:buNone/>
            </a:pPr>
            <a:r>
              <a:rPr lang="ar-IQ" sz="2000" b="1" dirty="0"/>
              <a:t>رابعا : انقسام العالم الى وحدات سياسية مستقلة :</a:t>
            </a:r>
          </a:p>
          <a:p>
            <a:pPr marL="0" indent="0" algn="just">
              <a:buNone/>
            </a:pPr>
            <a:r>
              <a:rPr lang="ar-IQ" sz="2000" b="1" dirty="0"/>
              <a:t>كل دولة هي وحدة سياسية مستقلة عن بقية الدول ، وعلى هذا الأساس هناك اعتبارات كالأمن الوطني والاقتصادي والسياسة الخارجية تلعب دورا هاما في تحديد سياسة الدولة في ميدان التجارة الخارجية . وهذه الاعتبارات هي كالاتي :</a:t>
            </a:r>
          </a:p>
          <a:p>
            <a:pPr marL="0" indent="0" algn="just">
              <a:buNone/>
            </a:pPr>
            <a:r>
              <a:rPr lang="ar-IQ" sz="2000" b="1" dirty="0"/>
              <a:t>-1 الحفاظ على الامن الوطني الاقتصادي للبلد فان البلد قد ينتج نوعا من السلع بكلفة اعلى من كلفة استيرادها .</a:t>
            </a:r>
          </a:p>
          <a:p>
            <a:pPr marL="0" indent="0" algn="just">
              <a:buNone/>
            </a:pPr>
            <a:r>
              <a:rPr lang="ar-IQ" sz="2000" b="1" dirty="0"/>
              <a:t>-2 تستخدم العلاقات الاقتصادية الدولية في تحقيق اهداف سياسية )كاستخدام التجارة الخارجية أداة للتمييز بين الدول في ضوء نزاعاتها سياسية أو للضغط على بعضها لحملها على سلوك طريق معين .</a:t>
            </a:r>
          </a:p>
          <a:p>
            <a:pPr marL="0" indent="0" algn="just">
              <a:buNone/>
            </a:pPr>
            <a:r>
              <a:rPr lang="ar-IQ" sz="2000" b="1" dirty="0"/>
              <a:t> -3 ان اعتبارات تشجيع المنتجات الوطنية وحماية السوق المحلية و تنمية الصناعات القومية وتوفير حاجة الاستهلاك القومية في المنتجات الوطنية لها اثر كبير على العلاقات الاقتصادية الدولية . </a:t>
            </a:r>
            <a:endParaRPr lang="ar-IQ" sz="2000" b="1" dirty="0"/>
          </a:p>
        </p:txBody>
      </p:sp>
    </p:spTree>
    <p:extLst>
      <p:ext uri="{BB962C8B-B14F-4D97-AF65-F5344CB8AC3E}">
        <p14:creationId xmlns:p14="http://schemas.microsoft.com/office/powerpoint/2010/main" val="1289537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404664"/>
            <a:ext cx="8686800" cy="5675461"/>
          </a:xfrm>
        </p:spPr>
        <p:txBody>
          <a:bodyPr/>
          <a:lstStyle/>
          <a:p>
            <a:pPr marL="0" indent="0" algn="just">
              <a:buNone/>
            </a:pPr>
            <a:r>
              <a:rPr lang="ar-IQ" sz="2400" b="1" dirty="0"/>
              <a:t>خامسا : وجود الاسوق المنفصلة :</a:t>
            </a:r>
          </a:p>
          <a:p>
            <a:pPr marL="0" indent="0" algn="just">
              <a:buNone/>
            </a:pPr>
            <a:r>
              <a:rPr lang="ar-IQ" sz="2400" b="1" dirty="0"/>
              <a:t>ان انفصال الأسواق للدول المختلفة قد ينشا أيضا نتيجة العوامل أخرى غير تقييد</a:t>
            </a:r>
          </a:p>
          <a:p>
            <a:pPr marL="0" indent="0" algn="just">
              <a:buNone/>
            </a:pPr>
            <a:r>
              <a:rPr lang="ar-IQ" sz="2400" b="1" dirty="0"/>
              <a:t>التجارة الخارجية ومن اهم هذه العوامل</a:t>
            </a:r>
          </a:p>
          <a:p>
            <a:pPr marL="0" indent="0" algn="just">
              <a:buNone/>
            </a:pPr>
            <a:r>
              <a:rPr lang="ar-IQ" sz="2400" b="1" dirty="0"/>
              <a:t>-1 صعوبة المواصلات والاتصالات :</a:t>
            </a:r>
          </a:p>
          <a:p>
            <a:pPr marL="0" indent="0" algn="just">
              <a:buNone/>
            </a:pPr>
            <a:r>
              <a:rPr lang="ar-IQ" sz="2400" b="1" dirty="0"/>
              <a:t>ما زالت الصعوبة في المواصلات حتى عصرنا الحالي وارتفاع تكلفتها يؤديان دورا لا يمكن انكاره في الفصل بين أسواق الدول المختلفة على الرغم من التقدم الذي شهده العالم في مجال تطور وسائل النقل والاتصال .</a:t>
            </a:r>
          </a:p>
          <a:p>
            <a:pPr marL="0" indent="0" algn="just">
              <a:buNone/>
            </a:pPr>
            <a:r>
              <a:rPr lang="ar-IQ" sz="2400" b="1" dirty="0"/>
              <a:t>-2 اختلاف الاذواق :</a:t>
            </a:r>
          </a:p>
          <a:p>
            <a:pPr marL="0" indent="0" algn="just">
              <a:buNone/>
            </a:pPr>
            <a:r>
              <a:rPr lang="ar-IQ" sz="2400" b="1" dirty="0"/>
              <a:t>العامل الأساسي الاخر الذي يسهم في الفصل بين أسواق البلدان المختلفة هو اختلاف الاذواق ، و هذه تنشا بفعل عوامل مختلفة مثل العادات والتقاليد الاجتماعية والأديان ...الخ</a:t>
            </a:r>
          </a:p>
          <a:p>
            <a:pPr marL="0" indent="0" algn="just">
              <a:buNone/>
            </a:pPr>
            <a:endParaRPr lang="ar-IQ" sz="2400" b="1" dirty="0"/>
          </a:p>
          <a:p>
            <a:pPr marL="0" indent="0">
              <a:buNone/>
            </a:pPr>
            <a:endParaRPr lang="ar-IQ" dirty="0"/>
          </a:p>
        </p:txBody>
      </p:sp>
    </p:spTree>
    <p:extLst>
      <p:ext uri="{BB962C8B-B14F-4D97-AF65-F5344CB8AC3E}">
        <p14:creationId xmlns:p14="http://schemas.microsoft.com/office/powerpoint/2010/main" val="28670407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1188</TotalTime>
  <Words>885</Words>
  <Application>Microsoft Office PowerPoint</Application>
  <PresentationFormat>عرض على الشاشة (3:4)‏</PresentationFormat>
  <Paragraphs>79</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رحلة</vt:lpstr>
      <vt:lpstr>عرض تقديمي في PowerPoint</vt:lpstr>
      <vt:lpstr>الفصل التمهيدي أهمية الاقتصاد الدولي </vt:lpstr>
      <vt:lpstr>المبحث الأول الأساس المادي للاقتصاد الدولي وأهميته  </vt:lpstr>
      <vt:lpstr>المبحث الثاني ◄التركيب السلعي للتجارة الدولية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icc</dc:creator>
  <cp:lastModifiedBy>almarsa</cp:lastModifiedBy>
  <cp:revision>150</cp:revision>
  <dcterms:created xsi:type="dcterms:W3CDTF">2013-04-17T19:57:04Z</dcterms:created>
  <dcterms:modified xsi:type="dcterms:W3CDTF">2018-12-25T18:28:17Z</dcterms:modified>
</cp:coreProperties>
</file>